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en.wikipedia.org/wiki/Exponential_curve" TargetMode="External"/><Relationship Id="rId4" Type="http://schemas.openxmlformats.org/officeDocument/2006/relationships/hyperlink" Target="https://en.wikipedia.org/wiki/Logarithmic_scale" TargetMode="External"/><Relationship Id="rId5" Type="http://schemas.openxmlformats.org/officeDocument/2006/relationships/hyperlink" Target="https://en.wikipedia.org/wiki/Variable_(mathematics)" TargetMode="Externa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8" name="Shape 2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Gravitational potential energy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9" name="Shape 2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std:  sigma = sqrt(sum((x-mean)^2) / N)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4" name="Shape 3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x = linspace(0.02,20,10000);</a:t>
            </a:r>
          </a:p>
          <a:p>
            <a:pPr/>
            <a:r>
              <a:t>y = (1+x).^2;</a:t>
            </a:r>
          </a:p>
          <a:p>
            <a:pPr/>
            <a:r>
              <a:t>loglog(x,y);</a:t>
            </a:r>
          </a:p>
          <a:p>
            <a:pPr/>
            <a:r>
              <a:t>xlim([0.02,20]);</a:t>
            </a:r>
          </a:p>
          <a:p>
            <a:pPr/>
            <a:r>
              <a:t>ylim([1e-6,400]);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7" name="Shape 31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set of ages of people</a:t>
            </a:r>
          </a:p>
          <a:p>
            <a:pPr/>
            <a:r>
              <a:t>grades of students</a:t>
            </a:r>
          </a:p>
          <a:p>
            <a:pPr/>
          </a:p>
          <a:p>
            <a:pPr/>
            <a:r>
              <a:t>histogram(X) uses an automatic binning algorithm that returns bins with a uniform width, chosen to cover the range of elements in X and reveal the underlying shape of the distribution.</a:t>
            </a:r>
          </a:p>
          <a:p>
            <a:pPr/>
          </a:p>
          <a:p>
            <a:pPr/>
            <a:r>
              <a:t>X can be a vector, or multiD matrix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4" name="Shape 32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histogram(grades);</a:t>
            </a:r>
          </a:p>
          <a:p>
            <a:pPr/>
            <a:r>
              <a:t>xlabel(‘scores’)</a:t>
            </a:r>
          </a:p>
          <a:p>
            <a:pPr/>
            <a:r>
              <a:t>ylabel(‘frequency’)</a:t>
            </a:r>
          </a:p>
          <a:p>
            <a:pPr/>
          </a:p>
          <a:p>
            <a:pPr/>
            <a:r>
              <a:t>12:45?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4" name="Shape 35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contour levels, specified as a scalar number or a vector (draw lines at specific heights)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9" name="Shape 3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subplot(m,n,p)  divide the figure into m by n grid and create p’th plot by row 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6" name="Shape 3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 = X.^2 + Y.^2;</a:t>
            </a:r>
          </a:p>
          <a:p>
            <a:pPr/>
            <a:r>
              <a:t>colormap copper;</a:t>
            </a:r>
          </a:p>
          <a:p>
            <a:pPr/>
            <a:r>
              <a:t>f(f&gt;4) = NaN;</a:t>
            </a:r>
          </a:p>
          <a:p>
            <a:pPr/>
            <a:r>
              <a:t>edge color would give you color on the mesh edge.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3" name="Shape 4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w=3*ones(1000,1000);</a:t>
            </a:r>
          </a:p>
          <a:p>
            <a:pPr/>
            <a:r>
              <a:t>w(w&lt;=f) = NaN;</a:t>
            </a:r>
          </a:p>
          <a:p>
            <a:pPr/>
            <a:r>
              <a:t>surf(X,Y,w,’edgecolor’,’none’,’facecolor’,’b’);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8" name="Shape 2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12: 10?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8" name="Shape 2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X and Y must be 1-D arrays with the same size.</a:t>
            </a:r>
          </a:p>
          <a:p>
            <a:pPr/>
            <a:r>
              <a:t>LineSpec (specified line style, marker or color)</a:t>
            </a:r>
          </a:p>
          <a:p>
            <a:pPr/>
          </a:p>
          <a:p>
            <a:pPr/>
            <a:r>
              <a:t>Must be (x,y) coordinates</a:t>
            </a:r>
          </a:p>
          <a:p>
            <a:pPr/>
            <a:r>
              <a:t>Steps:  1. Create the x grid (linear spacing)</a:t>
            </a:r>
          </a:p>
          <a:p>
            <a:pPr/>
            <a:r>
              <a:t>            2. Calculate y values (vectorized function)</a:t>
            </a:r>
          </a:p>
          <a:p>
            <a:pPr/>
            <a:r>
              <a:t>            3. Call function to plot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9" name="Shape 23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.r </a:t>
            </a:r>
          </a:p>
          <a:p>
            <a:pPr/>
            <a:r>
              <a:t>axis tight: sets the axis limits to the range of the data</a:t>
            </a:r>
          </a:p>
          <a:p>
            <a:pPr/>
          </a:p>
          <a:p>
            <a:pPr/>
            <a:r>
              <a:t>Dont need to talk   axis ij: i-axis with values increasing from top to bottom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1" name="Shape 2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 another curve to previous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8" name="Shape 2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gca gives the current highlighted figure (axes).</a:t>
            </a:r>
          </a:p>
          <a:p>
            <a:pPr/>
            <a:r>
              <a:t>just do gca to change everything bigger (consistent look), but let students know they can play with label/legend separately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3" name="Shape 2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400">
                <a:latin typeface="Calibri"/>
                <a:ea typeface="Calibri"/>
                <a:cs typeface="Calibri"/>
                <a:sym typeface="Calibri"/>
              </a:defRPr>
            </a:pPr>
            <a:r>
              <a:t>A </a:t>
            </a:r>
            <a:r>
              <a:rPr b="1"/>
              <a:t>semi-log plot</a:t>
            </a:r>
            <a:r>
              <a:t> is a way of visualizing data that are related according to an </a:t>
            </a:r>
            <a:r>
              <a:rPr u="sng">
                <a:solidFill>
                  <a:srgbClr val="B292CA"/>
                </a:solidFill>
                <a:uFill>
                  <a:solidFill>
                    <a:srgbClr val="B292CA"/>
                  </a:solidFill>
                </a:uFill>
                <a:hlinkClick r:id="rId3" invalidUrl="" action="" tgtFrame="" tooltip="" history="1" highlightClick="0" endSnd="0"/>
              </a:rPr>
              <a:t>exponential</a:t>
            </a:r>
            <a:r>
              <a:t> relationship. One axis is plotted on a </a:t>
            </a:r>
            <a:r>
              <a:rPr u="sng">
                <a:solidFill>
                  <a:srgbClr val="B292CA"/>
                </a:solidFill>
                <a:uFill>
                  <a:solidFill>
                    <a:srgbClr val="B292CA"/>
                  </a:solidFill>
                </a:uFill>
                <a:hlinkClick r:id="rId4" invalidUrl="" action="" tgtFrame="" tooltip="" history="1" highlightClick="0" endSnd="0"/>
              </a:rPr>
              <a:t>logarithmic scale</a:t>
            </a:r>
            <a:r>
              <a:t>. This kind of plot is useful when one of the </a:t>
            </a:r>
            <a:r>
              <a:rPr u="sng">
                <a:solidFill>
                  <a:srgbClr val="B292CA"/>
                </a:solidFill>
                <a:uFill>
                  <a:solidFill>
                    <a:srgbClr val="B292CA"/>
                  </a:solidFill>
                </a:uFill>
                <a:hlinkClick r:id="rId5" invalidUrl="" action="" tgtFrame="" tooltip="" history="1" highlightClick="0" endSnd="0"/>
              </a:rPr>
              <a:t>variables</a:t>
            </a:r>
            <a:r>
              <a:t> being plotted covers a large range of values and the other has only a restricted range – the advantage being that it can bring out features in the data that would not easily be seen if both variables had been plotted linearly.</a:t>
            </a:r>
          </a:p>
          <a:p>
            <a:pPr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  <a:p>
            <a:pPr>
              <a:lnSpc>
                <a:spcPct val="100000"/>
              </a:lnSpc>
              <a:defRPr sz="1500">
                <a:latin typeface="Calibri"/>
                <a:ea typeface="Calibri"/>
                <a:cs typeface="Calibri"/>
                <a:sym typeface="Calibri"/>
              </a:defRPr>
            </a:pPr>
            <a:r>
              <a:t>semilogx(Y) creates a plot using a base 10 logarithmic scale for the </a:t>
            </a:r>
            <a:r>
              <a:rPr i="1"/>
              <a:t>x</a:t>
            </a:r>
            <a:r>
              <a:t>-axis and a linear scale for the </a:t>
            </a:r>
            <a:r>
              <a:rPr i="1"/>
              <a:t>y</a:t>
            </a:r>
            <a:r>
              <a:t>-axis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4" name="Shape 2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Show y in log (otherwise quickly go up when x is large)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2" name="Shape 2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Not a function (mapping): vaccination - side effect at a certain dose could be different</a:t>
            </a:r>
          </a:p>
          <a:p>
            <a:pPr/>
            <a:r>
              <a:t>data science or statistics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 algn="ctr">
              <a:spcBef>
                <a:spcPts val="0"/>
              </a:spcBef>
              <a:buSzTx/>
              <a:buNone/>
              <a:defRPr sz="3700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 algn="ctr">
              <a:spcBef>
                <a:spcPts val="0"/>
              </a:spcBef>
              <a:buSzTx/>
              <a:buNone/>
              <a:defRPr sz="3700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 algn="ctr">
              <a:spcBef>
                <a:spcPts val="0"/>
              </a:spcBef>
              <a:buSzTx/>
              <a:buNone/>
              <a:defRPr sz="3700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 algn="ctr">
              <a:spcBef>
                <a:spcPts val="0"/>
              </a:spcBef>
              <a:buSzTx/>
              <a:buNone/>
              <a:defRPr sz="37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520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Avenir Book Oblique"/>
                <a:ea typeface="Avenir Book Oblique"/>
                <a:cs typeface="Avenir Book Oblique"/>
                <a:sym typeface="Avenir Book Oblique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1270000" y="42291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21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848" y="-1"/>
            <a:ext cx="12968677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Title Text"/>
          <p:cNvSpPr txBox="1"/>
          <p:nvPr>
            <p:ph type="title"/>
          </p:nvPr>
        </p:nvSpPr>
        <p:spPr>
          <a:xfrm>
            <a:off x="650239" y="866987"/>
            <a:ext cx="11671480" cy="898805"/>
          </a:xfrm>
          <a:prstGeom prst="rect">
            <a:avLst/>
          </a:prstGeom>
        </p:spPr>
        <p:txBody>
          <a:bodyPr lIns="65023" tIns="65023" rIns="65023" bIns="65023"/>
          <a:lstStyle>
            <a:lvl1pPr algn="l" defTabSz="650240">
              <a:defRPr sz="3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9" name="Body Level One…"/>
          <p:cNvSpPr txBox="1"/>
          <p:nvPr>
            <p:ph type="body" idx="1"/>
          </p:nvPr>
        </p:nvSpPr>
        <p:spPr>
          <a:xfrm>
            <a:off x="650239" y="2004410"/>
            <a:ext cx="11671480" cy="6231967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321601" indent="-321601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23729" indent="-396717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81227" indent="-320852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96355" indent="-367705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162645" indent="-360958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Slide Number"/>
          <p:cNvSpPr txBox="1"/>
          <p:nvPr>
            <p:ph type="sldNum" sz="quarter" idx="2"/>
          </p:nvPr>
        </p:nvSpPr>
        <p:spPr>
          <a:xfrm>
            <a:off x="11833562" y="9024442"/>
            <a:ext cx="382512" cy="396749"/>
          </a:xfrm>
          <a:prstGeom prst="rect">
            <a:avLst/>
          </a:prstGeom>
        </p:spPr>
        <p:txBody>
          <a:bodyPr lIns="65023" tIns="65023" rIns="65023" bIns="65023" anchor="ctr"/>
          <a:lstStyle>
            <a:lvl1pPr defTabSz="65024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21" name="TextBox 15"/>
          <p:cNvSpPr txBox="1"/>
          <p:nvPr/>
        </p:nvSpPr>
        <p:spPr>
          <a:xfrm>
            <a:off x="8659786" y="9024441"/>
            <a:ext cx="2953803" cy="396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>
            <a:spAutoFit/>
          </a:bodyPr>
          <a:lstStyle>
            <a:lvl1pPr algn="r" defTabSz="65024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ENGR 101	1/9/19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848" y="-1"/>
            <a:ext cx="12968677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Title Text"/>
          <p:cNvSpPr txBox="1"/>
          <p:nvPr>
            <p:ph type="title"/>
          </p:nvPr>
        </p:nvSpPr>
        <p:spPr>
          <a:xfrm>
            <a:off x="650239" y="866987"/>
            <a:ext cx="11671480" cy="898805"/>
          </a:xfrm>
          <a:prstGeom prst="rect">
            <a:avLst/>
          </a:prstGeom>
        </p:spPr>
        <p:txBody>
          <a:bodyPr lIns="65023" tIns="65023" rIns="65023" bIns="65023"/>
          <a:lstStyle>
            <a:lvl1pPr algn="l" defTabSz="650240">
              <a:defRPr sz="3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0" name="Body Level One…"/>
          <p:cNvSpPr txBox="1"/>
          <p:nvPr>
            <p:ph type="body" idx="1"/>
          </p:nvPr>
        </p:nvSpPr>
        <p:spPr>
          <a:xfrm>
            <a:off x="650239" y="2004410"/>
            <a:ext cx="11671480" cy="6231967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321601" indent="-321601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23729" indent="-396717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81227" indent="-320852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96355" indent="-367705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162645" indent="-360958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11837581" y="9036969"/>
            <a:ext cx="374474" cy="371696"/>
          </a:xfrm>
          <a:prstGeom prst="rect">
            <a:avLst/>
          </a:prstGeom>
        </p:spPr>
        <p:txBody>
          <a:bodyPr lIns="65023" tIns="65023" rIns="65023" bIns="65023" anchor="ctr"/>
          <a:lstStyle>
            <a:lvl1pPr defTabSz="65024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32" name="TextBox 15"/>
          <p:cNvSpPr txBox="1"/>
          <p:nvPr/>
        </p:nvSpPr>
        <p:spPr>
          <a:xfrm>
            <a:off x="8659786" y="9036967"/>
            <a:ext cx="2953803" cy="371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>
            <a:spAutoFit/>
          </a:bodyPr>
          <a:lstStyle>
            <a:lvl1pPr algn="r" defTabSz="65024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ENGR 101	1/9/19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848" y="-1"/>
            <a:ext cx="12968677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Title Text"/>
          <p:cNvSpPr txBox="1"/>
          <p:nvPr>
            <p:ph type="title"/>
          </p:nvPr>
        </p:nvSpPr>
        <p:spPr>
          <a:xfrm>
            <a:off x="650239" y="866989"/>
            <a:ext cx="11054082" cy="898803"/>
          </a:xfrm>
          <a:prstGeom prst="rect">
            <a:avLst/>
          </a:prstGeom>
        </p:spPr>
        <p:txBody>
          <a:bodyPr lIns="65023" tIns="65023" rIns="65023" bIns="65023"/>
          <a:lstStyle>
            <a:lvl1pPr algn="l" defTabSz="650240">
              <a:defRPr sz="3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1" name="Body Level One…"/>
          <p:cNvSpPr txBox="1"/>
          <p:nvPr>
            <p:ph type="body" idx="1"/>
          </p:nvPr>
        </p:nvSpPr>
        <p:spPr>
          <a:xfrm>
            <a:off x="650239" y="2004408"/>
            <a:ext cx="11054082" cy="6231967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321601" indent="-321601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23729" indent="-396717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81227" indent="-320852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96355" indent="-367705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162645" indent="-360958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11329848" y="8937834"/>
            <a:ext cx="374475" cy="371696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65024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848" y="-1"/>
            <a:ext cx="12968677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Title Text"/>
          <p:cNvSpPr txBox="1"/>
          <p:nvPr>
            <p:ph type="title"/>
          </p:nvPr>
        </p:nvSpPr>
        <p:spPr>
          <a:xfrm>
            <a:off x="650239" y="866989"/>
            <a:ext cx="11671480" cy="898803"/>
          </a:xfrm>
          <a:prstGeom prst="rect">
            <a:avLst/>
          </a:prstGeom>
        </p:spPr>
        <p:txBody>
          <a:bodyPr lIns="65023" tIns="65023" rIns="65023" bIns="65023"/>
          <a:lstStyle>
            <a:lvl1pPr algn="l" defTabSz="650240">
              <a:defRPr sz="3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1" name="Body Level One…"/>
          <p:cNvSpPr txBox="1"/>
          <p:nvPr>
            <p:ph type="body" idx="1"/>
          </p:nvPr>
        </p:nvSpPr>
        <p:spPr>
          <a:xfrm>
            <a:off x="650239" y="2004408"/>
            <a:ext cx="11671480" cy="6231967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321601" indent="-321601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23729" indent="-396717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81227" indent="-320852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96355" indent="-367705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162645" indent="-360958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2" name="Slide Number"/>
          <p:cNvSpPr txBox="1"/>
          <p:nvPr>
            <p:ph type="sldNum" sz="quarter" idx="2"/>
          </p:nvPr>
        </p:nvSpPr>
        <p:spPr>
          <a:xfrm>
            <a:off x="11998739" y="8458236"/>
            <a:ext cx="322980" cy="319408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650240">
              <a:def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848" y="-1"/>
            <a:ext cx="12968677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Title Text"/>
          <p:cNvSpPr txBox="1"/>
          <p:nvPr>
            <p:ph type="title"/>
          </p:nvPr>
        </p:nvSpPr>
        <p:spPr>
          <a:xfrm>
            <a:off x="650239" y="866989"/>
            <a:ext cx="11671480" cy="898803"/>
          </a:xfrm>
          <a:prstGeom prst="rect">
            <a:avLst/>
          </a:prstGeom>
        </p:spPr>
        <p:txBody>
          <a:bodyPr lIns="65023" tIns="65023" rIns="65023" bIns="65023"/>
          <a:lstStyle>
            <a:lvl1pPr algn="l" defTabSz="650240">
              <a:defRPr sz="3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1" name="Body Level One…"/>
          <p:cNvSpPr txBox="1"/>
          <p:nvPr>
            <p:ph type="body" idx="1"/>
          </p:nvPr>
        </p:nvSpPr>
        <p:spPr>
          <a:xfrm>
            <a:off x="650239" y="2004408"/>
            <a:ext cx="11671480" cy="6231967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321601" indent="-321601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23729" indent="-396717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81227" indent="-320852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96355" indent="-367705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162645" indent="-360958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2" name="Slide Number"/>
          <p:cNvSpPr txBox="1"/>
          <p:nvPr>
            <p:ph type="sldNum" sz="quarter" idx="2"/>
          </p:nvPr>
        </p:nvSpPr>
        <p:spPr>
          <a:xfrm>
            <a:off x="11992488" y="8451315"/>
            <a:ext cx="329231" cy="333249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650240">
              <a:def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21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 algn="ctr">
              <a:spcBef>
                <a:spcPts val="0"/>
              </a:spcBef>
              <a:buSzTx/>
              <a:buNone/>
              <a:defRPr sz="3700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 algn="ctr">
              <a:spcBef>
                <a:spcPts val="0"/>
              </a:spcBef>
              <a:buSzTx/>
              <a:buNone/>
              <a:defRPr sz="3700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 algn="ctr">
              <a:spcBef>
                <a:spcPts val="0"/>
              </a:spcBef>
              <a:buSzTx/>
              <a:buNone/>
              <a:defRPr sz="3700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 algn="ctr">
              <a:spcBef>
                <a:spcPts val="0"/>
              </a:spcBef>
              <a:buSzTx/>
              <a:buNone/>
              <a:defRPr sz="37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21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 algn="ctr">
              <a:spcBef>
                <a:spcPts val="0"/>
              </a:spcBef>
              <a:buSzTx/>
              <a:buNone/>
              <a:defRPr sz="3700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 algn="ctr">
              <a:spcBef>
                <a:spcPts val="0"/>
              </a:spcBef>
              <a:buSzTx/>
              <a:buNone/>
              <a:defRPr sz="3700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 algn="ctr">
              <a:spcBef>
                <a:spcPts val="0"/>
              </a:spcBef>
              <a:buSzTx/>
              <a:buNone/>
              <a:defRPr sz="3700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 algn="ctr">
              <a:spcBef>
                <a:spcPts val="0"/>
              </a:spcBef>
              <a:buSzTx/>
              <a:buNone/>
              <a:defRPr sz="37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venir Book"/>
                <a:ea typeface="Avenir Book"/>
                <a:cs typeface="Avenir Book"/>
                <a:sym typeface="Avenir Book"/>
              </a:defRPr>
            </a:lvl1pPr>
            <a:lvl2pPr>
              <a:defRPr>
                <a:latin typeface="Avenir Book"/>
                <a:ea typeface="Avenir Book"/>
                <a:cs typeface="Avenir Book"/>
                <a:sym typeface="Avenir Book"/>
              </a:defRPr>
            </a:lvl2pPr>
            <a:lvl3pPr>
              <a:defRPr>
                <a:latin typeface="Avenir Book"/>
                <a:ea typeface="Avenir Book"/>
                <a:cs typeface="Avenir Book"/>
                <a:sym typeface="Avenir Book"/>
              </a:defRPr>
            </a:lvl3pPr>
            <a:lvl4pPr>
              <a:defRPr>
                <a:latin typeface="Avenir Book"/>
                <a:ea typeface="Avenir Book"/>
                <a:cs typeface="Avenir Book"/>
                <a:sym typeface="Avenir Book"/>
              </a:defRPr>
            </a:lvl4pPr>
            <a:lvl5pPr>
              <a:defRPr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21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>
                <a:latin typeface="Avenir Book"/>
                <a:ea typeface="Avenir Book"/>
                <a:cs typeface="Avenir Book"/>
                <a:sym typeface="Avenir Book"/>
              </a:defRPr>
            </a:lvl1pPr>
            <a:lvl2pPr marL="685800" indent="-342900">
              <a:spcBef>
                <a:spcPts val="3200"/>
              </a:spcBef>
              <a:defRPr sz="2800">
                <a:latin typeface="Avenir Book"/>
                <a:ea typeface="Avenir Book"/>
                <a:cs typeface="Avenir Book"/>
                <a:sym typeface="Avenir Book"/>
              </a:defRPr>
            </a:lvl2pPr>
            <a:lvl3pPr marL="1028700" indent="-342900">
              <a:spcBef>
                <a:spcPts val="3200"/>
              </a:spcBef>
              <a:defRPr sz="2800">
                <a:latin typeface="Avenir Book"/>
                <a:ea typeface="Avenir Book"/>
                <a:cs typeface="Avenir Book"/>
                <a:sym typeface="Avenir Book"/>
              </a:defRPr>
            </a:lvl3pPr>
            <a:lvl4pPr marL="1371600" indent="-342900">
              <a:spcBef>
                <a:spcPts val="3200"/>
              </a:spcBef>
              <a:defRPr sz="2800">
                <a:latin typeface="Avenir Book"/>
                <a:ea typeface="Avenir Book"/>
                <a:cs typeface="Avenir Book"/>
                <a:sym typeface="Avenir Book"/>
              </a:defRPr>
            </a:lvl4pPr>
            <a:lvl5pPr marL="1714500" indent="-342900">
              <a:spcBef>
                <a:spcPts val="3200"/>
              </a:spcBef>
              <a:defRPr sz="28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>
              <a:defRPr>
                <a:latin typeface="Avenir Book"/>
                <a:ea typeface="Avenir Book"/>
                <a:cs typeface="Avenir Book"/>
                <a:sym typeface="Avenir Book"/>
              </a:defRPr>
            </a:lvl1pPr>
            <a:lvl2pPr>
              <a:defRPr>
                <a:latin typeface="Avenir Book"/>
                <a:ea typeface="Avenir Book"/>
                <a:cs typeface="Avenir Book"/>
                <a:sym typeface="Avenir Book"/>
              </a:defRPr>
            </a:lvl2pPr>
            <a:lvl3pPr>
              <a:defRPr>
                <a:latin typeface="Avenir Book"/>
                <a:ea typeface="Avenir Book"/>
                <a:cs typeface="Avenir Book"/>
                <a:sym typeface="Avenir Book"/>
              </a:defRPr>
            </a:lvl3pPr>
            <a:lvl4pPr>
              <a:defRPr>
                <a:latin typeface="Avenir Book"/>
                <a:ea typeface="Avenir Book"/>
                <a:cs typeface="Avenir Book"/>
                <a:sym typeface="Avenir Book"/>
              </a:defRPr>
            </a:lvl4pPr>
            <a:lvl5pPr>
              <a:defRPr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21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22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23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1pPr>
      <a:lvl2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2pPr>
      <a:lvl3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3pPr>
      <a:lvl4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4pPr>
      <a:lvl5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5pPr>
      <a:lvl6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6pPr>
      <a:lvl7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7pPr>
      <a:lvl8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8pPr>
      <a:lvl9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.tif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8.png"/><Relationship Id="rId4" Type="http://schemas.openxmlformats.org/officeDocument/2006/relationships/image" Target="../media/image59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0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1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2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mathworks.com/help/matlab/ref/plot.html#d120e906357" TargetMode="External"/><Relationship Id="rId4" Type="http://schemas.openxmlformats.org/officeDocument/2006/relationships/hyperlink" Target="https://www.mathworks.com/help/matlab/ref/plot.html#d120e906424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"/>
          <p:cNvSpPr/>
          <p:nvPr/>
        </p:nvSpPr>
        <p:spPr>
          <a:xfrm>
            <a:off x="693663" y="3681164"/>
            <a:ext cx="11617474" cy="2926855"/>
          </a:xfrm>
          <a:prstGeom prst="rect">
            <a:avLst/>
          </a:prstGeom>
          <a:gradFill>
            <a:gsLst>
              <a:gs pos="0">
                <a:srgbClr val="021F48"/>
              </a:gs>
              <a:gs pos="100000">
                <a:srgbClr val="032B62"/>
              </a:gs>
            </a:gsLst>
            <a:path>
              <a:fillToRect l="50000" t="-375" r="50000" b="100375"/>
            </a:path>
          </a:gradFill>
          <a:ln w="12700">
            <a:miter lim="400000"/>
          </a:ln>
        </p:spPr>
        <p:txBody>
          <a:bodyPr lIns="50800" tIns="50800" rIns="50800" bIns="50800" anchor="b">
            <a:normAutofit fontScale="100000" lnSpcReduction="0"/>
          </a:bodyPr>
          <a:lstStyle/>
          <a:p>
            <a:pPr>
              <a:defRPr sz="80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</a:p>
        </p:txBody>
      </p:sp>
      <p:sp>
        <p:nvSpPr>
          <p:cNvPr id="172" name="ENGR 151"/>
          <p:cNvSpPr txBox="1"/>
          <p:nvPr>
            <p:ph type="ctrTitle"/>
          </p:nvPr>
        </p:nvSpPr>
        <p:spPr>
          <a:xfrm>
            <a:off x="1270000" y="3633070"/>
            <a:ext cx="10464800" cy="154746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lvl1pPr>
          </a:lstStyle>
          <a:p>
            <a:pPr/>
            <a:r>
              <a:t>ENGR 151</a:t>
            </a:r>
          </a:p>
        </p:txBody>
      </p:sp>
      <p:sp>
        <p:nvSpPr>
          <p:cNvPr id="173" name="An (accelerated) introduction to computers and programming"/>
          <p:cNvSpPr txBox="1"/>
          <p:nvPr>
            <p:ph type="subTitle" sz="quarter" idx="1"/>
          </p:nvPr>
        </p:nvSpPr>
        <p:spPr>
          <a:xfrm>
            <a:off x="2981151" y="5215736"/>
            <a:ext cx="7042498" cy="1130301"/>
          </a:xfrm>
          <a:prstGeom prst="rect">
            <a:avLst/>
          </a:prstGeom>
        </p:spPr>
        <p:txBody>
          <a:bodyPr/>
          <a:lstStyle>
            <a:lvl1pPr defTabSz="461518">
              <a:defRPr sz="2923">
                <a:solidFill>
                  <a:srgbClr val="FFFFFF"/>
                </a:solidFill>
              </a:defRPr>
            </a:lvl1pPr>
          </a:lstStyle>
          <a:p>
            <a:pPr/>
            <a:r>
              <a:t>An (accelerated) introduction to computers and programming</a:t>
            </a: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4738" y="8600920"/>
            <a:ext cx="6495630" cy="623826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Lecture 4 - MATLAB: Data Visualization and Analysis and Project 1 Overview"/>
          <p:cNvSpPr txBox="1"/>
          <p:nvPr/>
        </p:nvSpPr>
        <p:spPr>
          <a:xfrm>
            <a:off x="731184" y="6664325"/>
            <a:ext cx="11542432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Lecture 4 - MATLAB: Data Visualization and Analysis and Project 1 Overview</a:t>
            </a: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15866" r="0" b="0"/>
          <a:stretch>
            <a:fillRect/>
          </a:stretch>
        </p:blipFill>
        <p:spPr>
          <a:xfrm>
            <a:off x="698202" y="796131"/>
            <a:ext cx="3810001" cy="2275905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177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8309" t="0" r="1792" b="4336"/>
          <a:stretch>
            <a:fillRect/>
          </a:stretch>
        </p:blipFill>
        <p:spPr>
          <a:xfrm>
            <a:off x="8496597" y="793948"/>
            <a:ext cx="3810001" cy="2280569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17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97400" y="797603"/>
            <a:ext cx="3810000" cy="2273134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Screen Shot 2018-11-12 at 2.31.40 PM.png" descr="Screen Shot 2018-11-12 at 2.31.4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3178" y="6926163"/>
            <a:ext cx="6628210" cy="24490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Screen Shot 2018-11-12 at 2.31.33 PM.png" descr="Screen Shot 2018-11-12 at 2.31.33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87646" y="5873496"/>
            <a:ext cx="3954744" cy="3766422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Graph formatting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Graph formatting</a:t>
            </a:r>
          </a:p>
        </p:txBody>
      </p:sp>
      <p:sp>
        <p:nvSpPr>
          <p:cNvPr id="233" name="Can control appearance of graph using huge range of options"/>
          <p:cNvSpPr/>
          <p:nvPr>
            <p:ph type="body" sz="half" idx="1"/>
          </p:nvPr>
        </p:nvSpPr>
        <p:spPr>
          <a:xfrm>
            <a:off x="285074" y="1208182"/>
            <a:ext cx="7036762" cy="3955937"/>
          </a:xfrm>
          <a:prstGeom prst="rect">
            <a:avLst/>
          </a:prstGeom>
        </p:spPr>
        <p:txBody>
          <a:bodyPr/>
          <a:lstStyle/>
          <a:p>
            <a:pPr/>
            <a:r>
              <a:t>Can control appearance of graph using huge range of options</a:t>
            </a:r>
          </a:p>
        </p:txBody>
      </p:sp>
      <p:pic>
        <p:nvPicPr>
          <p:cNvPr id="234" name="Screen Shot 2018-11-12 at 2.17.46 PM.png" descr="Screen Shot 2018-11-12 at 2.17.46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04900" y="3938587"/>
            <a:ext cx="6628026" cy="18762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Screen Shot 2018-11-12 at 2.17.52 PM.png" descr="Screen Shot 2018-11-12 at 2.17.52 P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572444" y="2578421"/>
            <a:ext cx="4283830" cy="3766423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Line"/>
          <p:cNvSpPr/>
          <p:nvPr/>
        </p:nvSpPr>
        <p:spPr>
          <a:xfrm>
            <a:off x="7184212" y="4876800"/>
            <a:ext cx="1270001" cy="0"/>
          </a:xfrm>
          <a:prstGeom prst="line">
            <a:avLst/>
          </a:prstGeom>
          <a:ln w="76200">
            <a:solidFill>
              <a:schemeClr val="accent6">
                <a:satOff val="-15808"/>
                <a:lumOff val="-175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7" name="Line"/>
          <p:cNvSpPr/>
          <p:nvPr/>
        </p:nvSpPr>
        <p:spPr>
          <a:xfrm flipH="1">
            <a:off x="5080277" y="8150696"/>
            <a:ext cx="1617626" cy="1"/>
          </a:xfrm>
          <a:prstGeom prst="line">
            <a:avLst/>
          </a:prstGeom>
          <a:ln w="76200">
            <a:solidFill>
              <a:schemeClr val="accent6">
                <a:satOff val="-15808"/>
                <a:lumOff val="-175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Line Specifiers</a:t>
            </a:r>
          </a:p>
        </p:txBody>
      </p:sp>
      <p:sp>
        <p:nvSpPr>
          <p:cNvPr id="242" name="Rectangle 3"/>
          <p:cNvSpPr txBox="1"/>
          <p:nvPr>
            <p:ph type="body" idx="1"/>
          </p:nvPr>
        </p:nvSpPr>
        <p:spPr>
          <a:xfrm>
            <a:off x="952500" y="2211990"/>
            <a:ext cx="11099800" cy="6286501"/>
          </a:xfrm>
          <a:prstGeom prst="rect">
            <a:avLst/>
          </a:prstGeom>
        </p:spPr>
        <p:txBody>
          <a:bodyPr/>
          <a:lstStyle/>
          <a:p>
            <a:pPr marL="346959" indent="-346959" defTabSz="543305">
              <a:spcBef>
                <a:spcPts val="1800"/>
              </a:spcBef>
              <a:tabLst>
                <a:tab pos="3162300" algn="l"/>
                <a:tab pos="5054600" algn="l"/>
                <a:tab pos="8001000" algn="l"/>
              </a:tabLst>
              <a:defRPr sz="3162"/>
            </a:pPr>
            <a:r>
              <a:t>Use a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line specifier</a:t>
            </a:r>
            <a:r>
              <a:rPr>
                <a:solidFill>
                  <a:srgbClr val="0000FF"/>
                </a:solidFill>
              </a:rPr>
              <a:t> </a:t>
            </a:r>
            <a:r>
              <a:t>to distinguish among multiple curves in the same plot, or otherwise achieve preferred style</a:t>
            </a:r>
          </a:p>
          <a:p>
            <a:pPr marL="346959" indent="-346959" defTabSz="543305">
              <a:lnSpc>
                <a:spcPct val="72000"/>
              </a:lnSpc>
              <a:spcBef>
                <a:spcPts val="900"/>
              </a:spcBef>
              <a:tabLst>
                <a:tab pos="3162300" algn="l"/>
                <a:tab pos="5054600" algn="l"/>
                <a:tab pos="8001000" algn="l"/>
              </a:tabLst>
              <a:defRPr sz="3162"/>
            </a:pPr>
            <a:r>
              <a:t>Basic form: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plot(x, y, lineSpec)</a:t>
            </a:r>
          </a:p>
          <a:p>
            <a:pPr lvl="1" marL="826769" indent="-413384" defTabSz="543305">
              <a:spcBef>
                <a:spcPts val="0"/>
              </a:spcBef>
              <a:buClr>
                <a:srgbClr val="000000"/>
              </a:buClr>
              <a:tabLst>
                <a:tab pos="3162300" algn="l"/>
                <a:tab pos="5054600" algn="l"/>
                <a:tab pos="8001000" algn="l"/>
              </a:tabLst>
              <a:defRPr sz="3162"/>
            </a:pPr>
            <a:r>
              <a:t>lineSpec: a string with codes for various options</a:t>
            </a:r>
          </a:p>
          <a:p>
            <a:pPr marL="346231" indent="-346231" defTabSz="543305">
              <a:lnSpc>
                <a:spcPct val="72000"/>
              </a:lnSpc>
              <a:spcBef>
                <a:spcPts val="0"/>
              </a:spcBef>
              <a:tabLst>
                <a:tab pos="3162300" algn="l"/>
                <a:tab pos="5054600" algn="l"/>
                <a:tab pos="8001000" algn="l"/>
              </a:tabLst>
              <a:defRPr sz="3534"/>
            </a:pPr>
          </a:p>
          <a:p>
            <a:pPr marL="362833" indent="-362833" defTabSz="543305">
              <a:lnSpc>
                <a:spcPct val="72000"/>
              </a:lnSpc>
              <a:spcBef>
                <a:spcPts val="1800"/>
              </a:spcBef>
              <a:buSzTx/>
              <a:buNone/>
              <a:tabLst>
                <a:tab pos="3162300" algn="l"/>
                <a:tab pos="5054600" algn="l"/>
                <a:tab pos="8001000" algn="l"/>
              </a:tabLst>
              <a:defRPr sz="3162" u="sng"/>
            </a:pPr>
            <a:r>
              <a:rPr u="none">
                <a:latin typeface="Avenir Heavy"/>
                <a:ea typeface="Avenir Heavy"/>
                <a:cs typeface="Avenir Heavy"/>
                <a:sym typeface="Avenir Heavy"/>
              </a:rPr>
              <a:t>color</a:t>
            </a:r>
            <a:r>
              <a:rPr u="none"/>
              <a:t>	</a:t>
            </a:r>
            <a:r>
              <a:rPr u="none">
                <a:latin typeface="Avenir Heavy"/>
                <a:ea typeface="Avenir Heavy"/>
                <a:cs typeface="Avenir Heavy"/>
                <a:sym typeface="Avenir Heavy"/>
              </a:rPr>
              <a:t>marker style</a:t>
            </a:r>
            <a:r>
              <a:rPr u="none"/>
              <a:t>	 </a:t>
            </a:r>
            <a:r>
              <a:rPr u="none">
                <a:latin typeface="Avenir Heavy"/>
                <a:ea typeface="Avenir Heavy"/>
                <a:cs typeface="Avenir Heavy"/>
                <a:sym typeface="Avenir Heavy"/>
              </a:rPr>
              <a:t>line style</a:t>
            </a:r>
            <a:endParaRPr u="none">
              <a:latin typeface="Avenir Heavy"/>
              <a:ea typeface="Avenir Heavy"/>
              <a:cs typeface="Avenir Heavy"/>
              <a:sym typeface="Avenir Heavy"/>
            </a:endParaRPr>
          </a:p>
          <a:p>
            <a:pPr marL="362833" indent="-362833" defTabSz="543305">
              <a:lnSpc>
                <a:spcPct val="72000"/>
              </a:lnSpc>
              <a:spcBef>
                <a:spcPts val="0"/>
              </a:spcBef>
              <a:buSzTx/>
              <a:buNone/>
              <a:tabLst>
                <a:tab pos="3162300" algn="l"/>
                <a:tab pos="5054600" algn="l"/>
                <a:tab pos="8001000" algn="l"/>
              </a:tabLst>
              <a:defRPr sz="2232">
                <a:solidFill>
                  <a:srgbClr val="0000FF"/>
                </a:solidFill>
              </a:defRPr>
            </a:pPr>
            <a:r>
              <a:t>y</a:t>
            </a:r>
            <a:r>
              <a:rPr>
                <a:solidFill>
                  <a:srgbClr val="000000"/>
                </a:solidFill>
              </a:rPr>
              <a:t> 	= yellow	</a:t>
            </a:r>
            <a:r>
              <a:t>.</a:t>
            </a:r>
            <a:r>
              <a:rPr>
                <a:solidFill>
                  <a:srgbClr val="000000"/>
                </a:solidFill>
              </a:rPr>
              <a:t> = point	</a:t>
            </a:r>
            <a:r>
              <a:t>o</a:t>
            </a:r>
            <a:r>
              <a:rPr>
                <a:solidFill>
                  <a:srgbClr val="000000"/>
                </a:solidFill>
              </a:rPr>
              <a:t> = circle	</a:t>
            </a:r>
            <a:r>
              <a:t>- </a:t>
            </a:r>
            <a:r>
              <a:rPr>
                <a:solidFill>
                  <a:srgbClr val="000000"/>
                </a:solidFill>
              </a:rPr>
              <a:t> = solid</a:t>
            </a:r>
            <a:endParaRPr sz="3162"/>
          </a:p>
          <a:p>
            <a:pPr marL="362833" indent="-362833" defTabSz="543305">
              <a:lnSpc>
                <a:spcPct val="72000"/>
              </a:lnSpc>
              <a:spcBef>
                <a:spcPts val="0"/>
              </a:spcBef>
              <a:buSzTx/>
              <a:buNone/>
              <a:tabLst>
                <a:tab pos="3162300" algn="l"/>
                <a:tab pos="5054600" algn="l"/>
                <a:tab pos="8001000" algn="l"/>
              </a:tabLst>
              <a:defRPr sz="2232">
                <a:solidFill>
                  <a:srgbClr val="0000FF"/>
                </a:solidFill>
              </a:defRPr>
            </a:pPr>
            <a:r>
              <a:t>m</a:t>
            </a:r>
            <a:r>
              <a:rPr>
                <a:solidFill>
                  <a:srgbClr val="000000"/>
                </a:solidFill>
              </a:rPr>
              <a:t> = magenta	</a:t>
            </a:r>
            <a:r>
              <a:t>x</a:t>
            </a:r>
            <a:r>
              <a:rPr>
                <a:solidFill>
                  <a:srgbClr val="000000"/>
                </a:solidFill>
              </a:rPr>
              <a:t> = x-mark	</a:t>
            </a:r>
            <a:r>
              <a:t>+</a:t>
            </a:r>
            <a:r>
              <a:rPr>
                <a:solidFill>
                  <a:srgbClr val="000000"/>
                </a:solidFill>
              </a:rPr>
              <a:t> = plus	</a:t>
            </a:r>
            <a:r>
              <a:t>: </a:t>
            </a:r>
            <a:r>
              <a:rPr>
                <a:solidFill>
                  <a:srgbClr val="000000"/>
                </a:solidFill>
              </a:rPr>
              <a:t> = dotted</a:t>
            </a:r>
            <a:endParaRPr sz="3162"/>
          </a:p>
          <a:p>
            <a:pPr marL="362833" indent="-362833" defTabSz="543305">
              <a:lnSpc>
                <a:spcPct val="72000"/>
              </a:lnSpc>
              <a:spcBef>
                <a:spcPts val="0"/>
              </a:spcBef>
              <a:buSzTx/>
              <a:buNone/>
              <a:tabLst>
                <a:tab pos="3162300" algn="l"/>
                <a:tab pos="5054600" algn="l"/>
                <a:tab pos="8001000" algn="l"/>
              </a:tabLst>
              <a:defRPr sz="2232">
                <a:solidFill>
                  <a:srgbClr val="0000FF"/>
                </a:solidFill>
              </a:defRPr>
            </a:pPr>
            <a:r>
              <a:t>c</a:t>
            </a:r>
            <a:r>
              <a:rPr>
                <a:solidFill>
                  <a:srgbClr val="000000"/>
                </a:solidFill>
              </a:rPr>
              <a:t>	= cyan	</a:t>
            </a:r>
            <a:r>
              <a:t>s</a:t>
            </a:r>
            <a:r>
              <a:rPr>
                <a:solidFill>
                  <a:srgbClr val="000000"/>
                </a:solidFill>
              </a:rPr>
              <a:t> = square	</a:t>
            </a:r>
            <a:r>
              <a:t>d</a:t>
            </a:r>
            <a:r>
              <a:rPr>
                <a:solidFill>
                  <a:srgbClr val="000000"/>
                </a:solidFill>
              </a:rPr>
              <a:t> = diamond 	</a:t>
            </a:r>
            <a:r>
              <a:t>-.</a:t>
            </a:r>
            <a:r>
              <a:rPr>
                <a:solidFill>
                  <a:srgbClr val="000000"/>
                </a:solidFill>
              </a:rPr>
              <a:t> = dash-dot</a:t>
            </a:r>
            <a:endParaRPr sz="3162"/>
          </a:p>
          <a:p>
            <a:pPr marL="362833" indent="-362833" defTabSz="543305">
              <a:lnSpc>
                <a:spcPct val="72000"/>
              </a:lnSpc>
              <a:spcBef>
                <a:spcPts val="0"/>
              </a:spcBef>
              <a:buSzTx/>
              <a:buNone/>
              <a:tabLst>
                <a:tab pos="3162300" algn="l"/>
                <a:tab pos="5054600" algn="l"/>
                <a:tab pos="8001000" algn="l"/>
              </a:tabLst>
              <a:defRPr sz="2232">
                <a:solidFill>
                  <a:srgbClr val="0000FF"/>
                </a:solidFill>
              </a:defRPr>
            </a:pPr>
            <a:r>
              <a:t>r</a:t>
            </a:r>
            <a:r>
              <a:rPr>
                <a:solidFill>
                  <a:srgbClr val="000000"/>
                </a:solidFill>
              </a:rPr>
              <a:t> 	= red	</a:t>
            </a:r>
            <a:r>
              <a:t>*</a:t>
            </a:r>
            <a:r>
              <a:rPr>
                <a:solidFill>
                  <a:srgbClr val="000000"/>
                </a:solidFill>
              </a:rPr>
              <a:t> = star	</a:t>
            </a:r>
            <a:r>
              <a:t>p</a:t>
            </a:r>
            <a:r>
              <a:rPr>
                <a:solidFill>
                  <a:srgbClr val="000000"/>
                </a:solidFill>
              </a:rPr>
              <a:t> = pentagram 	</a:t>
            </a:r>
            <a:r>
              <a:t>--</a:t>
            </a:r>
            <a:r>
              <a:rPr>
                <a:solidFill>
                  <a:srgbClr val="000000"/>
                </a:solidFill>
              </a:rPr>
              <a:t> = dashed</a:t>
            </a:r>
            <a:endParaRPr sz="3162"/>
          </a:p>
          <a:p>
            <a:pPr marL="362833" indent="-362833" defTabSz="543305">
              <a:lnSpc>
                <a:spcPct val="72000"/>
              </a:lnSpc>
              <a:spcBef>
                <a:spcPts val="0"/>
              </a:spcBef>
              <a:buSzTx/>
              <a:buNone/>
              <a:tabLst>
                <a:tab pos="3162300" algn="l"/>
                <a:tab pos="5054600" algn="l"/>
                <a:tab pos="8001000" algn="l"/>
              </a:tabLst>
              <a:defRPr sz="2232">
                <a:solidFill>
                  <a:srgbClr val="0000FF"/>
                </a:solidFill>
              </a:defRPr>
            </a:pPr>
            <a:r>
              <a:t>g</a:t>
            </a:r>
            <a:r>
              <a:rPr>
                <a:solidFill>
                  <a:srgbClr val="000000"/>
                </a:solidFill>
              </a:rPr>
              <a:t> 	= green	</a:t>
            </a:r>
            <a:r>
              <a:t>h</a:t>
            </a:r>
            <a:r>
              <a:rPr>
                <a:solidFill>
                  <a:srgbClr val="000000"/>
                </a:solidFill>
              </a:rPr>
              <a:t> = hexagram 	</a:t>
            </a:r>
            <a:endParaRPr sz="3162"/>
          </a:p>
          <a:p>
            <a:pPr marL="362833" indent="-362833" defTabSz="543305">
              <a:lnSpc>
                <a:spcPct val="72000"/>
              </a:lnSpc>
              <a:spcBef>
                <a:spcPts val="0"/>
              </a:spcBef>
              <a:buSzTx/>
              <a:buNone/>
              <a:tabLst>
                <a:tab pos="3162300" algn="l"/>
                <a:tab pos="5054600" algn="l"/>
                <a:tab pos="8001000" algn="l"/>
              </a:tabLst>
              <a:defRPr sz="2232">
                <a:solidFill>
                  <a:srgbClr val="0000FF"/>
                </a:solidFill>
              </a:defRPr>
            </a:pPr>
            <a:r>
              <a:t>b</a:t>
            </a:r>
            <a:r>
              <a:rPr>
                <a:solidFill>
                  <a:srgbClr val="000000"/>
                </a:solidFill>
              </a:rPr>
              <a:t>	= blue	</a:t>
            </a:r>
            <a:r>
              <a:t>v</a:t>
            </a:r>
            <a:r>
              <a:rPr sz="279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= triangle down</a:t>
            </a:r>
            <a:endParaRPr sz="3162"/>
          </a:p>
          <a:p>
            <a:pPr marL="362833" indent="-362833" defTabSz="543305">
              <a:lnSpc>
                <a:spcPct val="72000"/>
              </a:lnSpc>
              <a:spcBef>
                <a:spcPts val="0"/>
              </a:spcBef>
              <a:buSzTx/>
              <a:buNone/>
              <a:tabLst>
                <a:tab pos="3162300" algn="l"/>
                <a:tab pos="5054600" algn="l"/>
                <a:tab pos="8001000" algn="l"/>
              </a:tabLst>
              <a:defRPr sz="2232">
                <a:solidFill>
                  <a:srgbClr val="0000FF"/>
                </a:solidFill>
              </a:defRPr>
            </a:pPr>
            <a:r>
              <a:t>w</a:t>
            </a:r>
            <a:r>
              <a:rPr>
                <a:solidFill>
                  <a:srgbClr val="000000"/>
                </a:solidFill>
              </a:rPr>
              <a:t>	= white	</a:t>
            </a:r>
            <a:r>
              <a:t>^</a:t>
            </a:r>
            <a:r>
              <a:rPr>
                <a:solidFill>
                  <a:srgbClr val="000000"/>
                </a:solidFill>
              </a:rPr>
              <a:t> = triangle up</a:t>
            </a:r>
            <a:endParaRPr sz="3162"/>
          </a:p>
          <a:p>
            <a:pPr marL="362833" indent="-362833" defTabSz="543305">
              <a:lnSpc>
                <a:spcPct val="72000"/>
              </a:lnSpc>
              <a:spcBef>
                <a:spcPts val="0"/>
              </a:spcBef>
              <a:buSzTx/>
              <a:buNone/>
              <a:tabLst>
                <a:tab pos="3162300" algn="l"/>
                <a:tab pos="5054600" algn="l"/>
                <a:tab pos="8001000" algn="l"/>
              </a:tabLst>
              <a:defRPr sz="2232">
                <a:solidFill>
                  <a:srgbClr val="0000FF"/>
                </a:solidFill>
              </a:defRPr>
            </a:pPr>
            <a:r>
              <a:t>k</a:t>
            </a:r>
            <a:r>
              <a:rPr>
                <a:solidFill>
                  <a:srgbClr val="000000"/>
                </a:solidFill>
              </a:rPr>
              <a:t>	= black	</a:t>
            </a:r>
            <a:r>
              <a:t>&gt;</a:t>
            </a:r>
            <a:r>
              <a:rPr>
                <a:solidFill>
                  <a:srgbClr val="000000"/>
                </a:solidFill>
              </a:rPr>
              <a:t> = triangle right</a:t>
            </a:r>
            <a:endParaRPr sz="3162"/>
          </a:p>
          <a:p>
            <a:pPr marL="362833" indent="-362833" defTabSz="543305">
              <a:lnSpc>
                <a:spcPct val="72000"/>
              </a:lnSpc>
              <a:spcBef>
                <a:spcPts val="0"/>
              </a:spcBef>
              <a:buSzTx/>
              <a:buNone/>
              <a:tabLst>
                <a:tab pos="3162300" algn="l"/>
                <a:tab pos="5054600" algn="l"/>
                <a:tab pos="8001000" algn="l"/>
              </a:tabLst>
              <a:defRPr sz="2232"/>
            </a:pPr>
            <a:r>
              <a:t>		</a:t>
            </a:r>
            <a:r>
              <a:rPr>
                <a:solidFill>
                  <a:srgbClr val="0000FF"/>
                </a:solidFill>
              </a:rPr>
              <a:t>&lt;</a:t>
            </a:r>
            <a:r>
              <a:t> = triangle left</a:t>
            </a:r>
          </a:p>
        </p:txBody>
      </p:sp>
      <p:sp>
        <p:nvSpPr>
          <p:cNvPr id="243" name="Rectangle 4"/>
          <p:cNvSpPr/>
          <p:nvPr/>
        </p:nvSpPr>
        <p:spPr>
          <a:xfrm>
            <a:off x="614447" y="4947674"/>
            <a:ext cx="2354271" cy="3543004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65023" tIns="65023" rIns="65023" bIns="65023" anchor="ctr"/>
          <a:lstStyle/>
          <a:p>
            <a:pPr algn="l" defTabSz="1300480">
              <a:defRPr sz="2400"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244" name="Rectangle 5"/>
          <p:cNvSpPr/>
          <p:nvPr/>
        </p:nvSpPr>
        <p:spPr>
          <a:xfrm>
            <a:off x="4226559" y="5018490"/>
            <a:ext cx="4160826" cy="3812807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65023" tIns="65023" rIns="65023" bIns="65023" anchor="ctr"/>
          <a:lstStyle/>
          <a:p>
            <a:pPr algn="l" defTabSz="1300480">
              <a:defRPr sz="2400"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  <p:sp>
        <p:nvSpPr>
          <p:cNvPr id="245" name="Rectangle 6"/>
          <p:cNvSpPr/>
          <p:nvPr/>
        </p:nvSpPr>
        <p:spPr>
          <a:xfrm>
            <a:off x="9104072" y="5001789"/>
            <a:ext cx="2709334" cy="2302174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65023" tIns="65023" rIns="65023" bIns="65023" anchor="ctr"/>
          <a:lstStyle/>
          <a:p>
            <a:pPr algn="l" defTabSz="1300480">
              <a:defRPr sz="2400">
                <a:latin typeface="Garamond"/>
                <a:ea typeface="Garamond"/>
                <a:cs typeface="Garamond"/>
                <a:sym typeface="Garamon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multiple curves on same plo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multiple curves on same plot</a:t>
            </a:r>
          </a:p>
        </p:txBody>
      </p:sp>
      <p:pic>
        <p:nvPicPr>
          <p:cNvPr id="248" name="Screen Shot 2018-11-12 at 2.34.05 PM.png" descr="Screen Shot 2018-11-12 at 2.34.0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3004" y="5411289"/>
            <a:ext cx="8136165" cy="38937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Screen Shot 2018-11-12 at 2.34.09 PM.png" descr="Screen Shot 2018-11-12 at 2.34.09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98298" y="2173759"/>
            <a:ext cx="5707300" cy="54060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ontrolling font siz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Controlling font size</a:t>
            </a:r>
          </a:p>
        </p:txBody>
      </p:sp>
      <p:sp>
        <p:nvSpPr>
          <p:cNvPr id="254" name="Fontsize can be changed by adding ‘fontsize’ string and a number…"/>
          <p:cNvSpPr txBox="1"/>
          <p:nvPr>
            <p:ph type="body" sz="quarter" idx="1"/>
          </p:nvPr>
        </p:nvSpPr>
        <p:spPr>
          <a:xfrm>
            <a:off x="530231" y="2954127"/>
            <a:ext cx="5668518" cy="2682034"/>
          </a:xfrm>
          <a:prstGeom prst="rect">
            <a:avLst/>
          </a:prstGeom>
        </p:spPr>
        <p:txBody>
          <a:bodyPr/>
          <a:lstStyle/>
          <a:p>
            <a:pPr marL="346709" indent="-346709" defTabSz="455675">
              <a:spcBef>
                <a:spcPts val="3200"/>
              </a:spcBef>
              <a:defRPr sz="2496"/>
            </a:pPr>
            <a:r>
              <a:t>Fontsize can be changed by adding ‘fontsize’ string and a number</a:t>
            </a:r>
          </a:p>
          <a:p>
            <a:pPr marL="346709" indent="-346709" defTabSz="455675">
              <a:spcBef>
                <a:spcPts val="3200"/>
              </a:spcBef>
              <a:defRPr sz="2496"/>
            </a:pPr>
            <a:r>
              <a:t>The axes can be edited using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rPr>
              <a:t>set</a:t>
            </a:r>
            <a:r>
              <a:t> and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rPr>
              <a:t>gca</a:t>
            </a:r>
            <a:r>
              <a:t> - which references the axes in the currently highlighted figure</a:t>
            </a:r>
          </a:p>
        </p:txBody>
      </p:sp>
      <p:pic>
        <p:nvPicPr>
          <p:cNvPr id="255" name="Screen Shot 2020-09-09 at 10.47.22 AM.png" descr="Screen Shot 2020-09-09 at 10.47.22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4871" y="5997485"/>
            <a:ext cx="7721601" cy="349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Screen Shot 2020-09-09 at 10.44.40 AM.png" descr="Screen Shot 2020-09-09 at 10.44.40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25358" y="2807064"/>
            <a:ext cx="5252484" cy="46345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Rectangl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Nonlinear scales</a:t>
            </a:r>
          </a:p>
        </p:txBody>
      </p:sp>
      <p:sp>
        <p:nvSpPr>
          <p:cNvPr id="261" name="Rectangle 3"/>
          <p:cNvSpPr txBox="1"/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</p:spPr>
        <p:txBody>
          <a:bodyPr/>
          <a:lstStyle/>
          <a:p>
            <a:pPr marL="372291" indent="-372291">
              <a:defRPr sz="3800"/>
            </a:pPr>
            <a:r>
              <a:t>In addition to linear scales, data can be plotted on logarithmic and semi-logarithmic scales.</a:t>
            </a:r>
            <a:endParaRPr sz="3400"/>
          </a:p>
          <a:p>
            <a:pPr marL="390144" indent="-390144">
              <a:buSzTx/>
              <a:buNone/>
              <a:defRPr sz="3800"/>
            </a:pPr>
            <a:r>
              <a:t>			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plot</a:t>
            </a:r>
            <a:r>
              <a:rPr>
                <a:solidFill>
                  <a:srgbClr val="6B5680"/>
                </a:solidFill>
              </a:rPr>
              <a:t>	</a:t>
            </a:r>
            <a:r>
              <a:t>	both x and y linear</a:t>
            </a:r>
          </a:p>
          <a:p>
            <a:pPr marL="390144" indent="-390144">
              <a:buSzTx/>
              <a:buNone/>
              <a:tabLst>
                <a:tab pos="952500" algn="l"/>
              </a:tabLst>
              <a:defRPr sz="3800"/>
            </a:pPr>
            <a:r>
              <a:t>		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semilogx</a:t>
            </a:r>
            <a:r>
              <a:t> 	x logarithmic, y linear</a:t>
            </a:r>
          </a:p>
          <a:p>
            <a:pPr marL="390144" indent="-390144">
              <a:buSzTx/>
              <a:buNone/>
              <a:tabLst>
                <a:tab pos="952500" algn="l"/>
              </a:tabLst>
              <a:defRPr sz="3800"/>
            </a:pPr>
            <a:r>
              <a:t>	</a:t>
            </a:r>
            <a:r>
              <a:rPr>
                <a:solidFill>
                  <a:srgbClr val="6B5680"/>
                </a:solidFill>
              </a:rPr>
              <a:t>	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semilogy</a:t>
            </a:r>
            <a:r>
              <a:t> 	x linear, y logarithmic</a:t>
            </a:r>
          </a:p>
          <a:p>
            <a:pPr marL="390144" indent="-390144">
              <a:buSzTx/>
              <a:buNone/>
              <a:tabLst>
                <a:tab pos="952500" algn="l"/>
              </a:tabLst>
              <a:defRPr sz="3800"/>
            </a:pPr>
            <a:r>
              <a:t>	</a:t>
            </a:r>
            <a:r>
              <a:rPr>
                <a:solidFill>
                  <a:srgbClr val="6B5680"/>
                </a:solidFill>
              </a:rPr>
              <a:t>	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loglog</a:t>
            </a:r>
            <a:r>
              <a:rPr>
                <a:solidFill>
                  <a:srgbClr val="6B5680"/>
                </a:solidFill>
              </a:rPr>
              <a:t>	</a:t>
            </a:r>
            <a:r>
              <a:t>both x and y logarithmic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Rectangl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7200"/>
            </a:lvl1pPr>
          </a:lstStyle>
          <a:p>
            <a:pPr/>
            <a:r>
              <a:t>Nonlinear scales (Example)</a:t>
            </a:r>
          </a:p>
        </p:txBody>
      </p:sp>
      <p:pic>
        <p:nvPicPr>
          <p:cNvPr id="266" name="Screen Shot 2018-11-12 at 2.46.36 PM.png" descr="Screen Shot 2018-11-12 at 2.46.3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7669" y="3055688"/>
            <a:ext cx="6852533" cy="19457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Screen Shot 2018-11-12 at 2.46.54 PM.png" descr="Screen Shot 2018-11-12 at 2.46.5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53251" y="2111148"/>
            <a:ext cx="3697797" cy="3529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Screen Shot 2018-11-12 at 2.47.30 PM.png" descr="Screen Shot 2018-11-12 at 2.47.30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93379" y="6984678"/>
            <a:ext cx="4681831" cy="7853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Screen Shot 2018-11-12 at 2.47.37 PM.png" descr="Screen Shot 2018-11-12 at 2.47.37 P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29006" y="5515081"/>
            <a:ext cx="4165601" cy="4025901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Line"/>
          <p:cNvSpPr/>
          <p:nvPr/>
        </p:nvSpPr>
        <p:spPr>
          <a:xfrm>
            <a:off x="7148135" y="4103451"/>
            <a:ext cx="1270001" cy="1"/>
          </a:xfrm>
          <a:prstGeom prst="line">
            <a:avLst/>
          </a:prstGeom>
          <a:ln w="76200">
            <a:solidFill>
              <a:schemeClr val="accent6">
                <a:satOff val="-15808"/>
                <a:lumOff val="-175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1" name="Line"/>
          <p:cNvSpPr/>
          <p:nvPr/>
        </p:nvSpPr>
        <p:spPr>
          <a:xfrm flipH="1">
            <a:off x="5386932" y="7528031"/>
            <a:ext cx="1617626" cy="1"/>
          </a:xfrm>
          <a:prstGeom prst="line">
            <a:avLst/>
          </a:prstGeom>
          <a:ln w="76200">
            <a:solidFill>
              <a:schemeClr val="accent6">
                <a:satOff val="-15808"/>
                <a:lumOff val="-175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2" name="Also set(gca, 'XScale', ‘log') or set(gca, 'YScale', ‘log’) sets axes logarithmic (or ‘lin’ would make them linear again)."/>
          <p:cNvSpPr txBox="1"/>
          <p:nvPr/>
        </p:nvSpPr>
        <p:spPr>
          <a:xfrm>
            <a:off x="7300381" y="8405102"/>
            <a:ext cx="5407989" cy="1122196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Also set(gca, 'XScale', ‘log') or set(gca, 'YScale', ‘log’) sets axes logarithmic (or ‘lin’ would make them linear again).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catter plot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scatter plots</a:t>
            </a:r>
          </a:p>
        </p:txBody>
      </p:sp>
      <p:sp>
        <p:nvSpPr>
          <p:cNvPr id="277" name="for lists of x and y values that may follow scattered trend (noisy data) can use scatter plot"/>
          <p:cNvSpPr/>
          <p:nvPr>
            <p:ph type="body" sz="quarter" idx="1"/>
          </p:nvPr>
        </p:nvSpPr>
        <p:spPr>
          <a:xfrm>
            <a:off x="880345" y="2484682"/>
            <a:ext cx="5376043" cy="3217837"/>
          </a:xfrm>
          <a:prstGeom prst="rect">
            <a:avLst/>
          </a:prstGeom>
        </p:spPr>
        <p:txBody>
          <a:bodyPr/>
          <a:lstStyle/>
          <a:p>
            <a:pPr/>
            <a:r>
              <a:t>for lists of x and y values that may follow scattered trend (noisy data) can use scatter plot</a:t>
            </a:r>
          </a:p>
        </p:txBody>
      </p:sp>
      <p:pic>
        <p:nvPicPr>
          <p:cNvPr id="278" name="Screen Shot 2018-11-12 at 2.56.13 PM.png" descr="Screen Shot 2018-11-12 at 2.56.1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4366" y="6084085"/>
            <a:ext cx="5144849" cy="24387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Screen Shot 2018-11-12 at 2.56.24 PM.png" descr="Screen Shot 2018-11-12 at 2.56.2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24115" y="3416489"/>
            <a:ext cx="5829143" cy="51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(can also use plot(x,y,’o’) for same effect - which also allows for log plots)"/>
          <p:cNvSpPr txBox="1"/>
          <p:nvPr/>
        </p:nvSpPr>
        <p:spPr>
          <a:xfrm>
            <a:off x="5620482" y="8696916"/>
            <a:ext cx="6471823" cy="779296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(can also use plot(x,y,’o’) for same effect - which also allows for log plots)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errorbar plo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errorbar plot</a:t>
            </a:r>
          </a:p>
        </p:txBody>
      </p:sp>
      <p:sp>
        <p:nvSpPr>
          <p:cNvPr id="285" name="If we can find e.g. mean(y) and std(y) [std deviation] at each x position, we can do a line plot with error bars:"/>
          <p:cNvSpPr/>
          <p:nvPr>
            <p:ph type="body" sz="quarter" idx="1"/>
          </p:nvPr>
        </p:nvSpPr>
        <p:spPr>
          <a:xfrm>
            <a:off x="952500" y="2590800"/>
            <a:ext cx="11099800" cy="1198859"/>
          </a:xfrm>
          <a:prstGeom prst="rect">
            <a:avLst/>
          </a:prstGeom>
        </p:spPr>
        <p:txBody>
          <a:bodyPr/>
          <a:lstStyle>
            <a:lvl1pPr marL="435609" indent="-435609" defTabSz="572516">
              <a:spcBef>
                <a:spcPts val="4100"/>
              </a:spcBef>
              <a:defRPr sz="3136"/>
            </a:lvl1pPr>
          </a:lstStyle>
          <a:p>
            <a:pPr/>
            <a:r>
              <a:t>If we can find e.g. mean(y) and std(y) [std deviation] at each x position, we can do a line plot with error bars:</a:t>
            </a:r>
          </a:p>
        </p:txBody>
      </p:sp>
      <p:pic>
        <p:nvPicPr>
          <p:cNvPr id="286" name="Screen Shot 2018-11-12 at 3.03.12 PM.png" descr="Screen Shot 2018-11-12 at 3.03.1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0071" y="4775032"/>
            <a:ext cx="6467028" cy="15996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Screen Shot 2018-11-12 at 3.03.27 PM.png" descr="Screen Shot 2018-11-12 at 3.03.27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83271" y="4111766"/>
            <a:ext cx="4597401" cy="4851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hold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hold</a:t>
            </a:r>
          </a:p>
        </p:txBody>
      </p:sp>
      <p:sp>
        <p:nvSpPr>
          <p:cNvPr id="292" name="Can combine these plots using hold command - which adds plot to existing plot rather than overwriting:"/>
          <p:cNvSpPr/>
          <p:nvPr>
            <p:ph type="body" sz="quarter" idx="1"/>
          </p:nvPr>
        </p:nvSpPr>
        <p:spPr>
          <a:xfrm>
            <a:off x="717999" y="2284144"/>
            <a:ext cx="4838246" cy="4324388"/>
          </a:xfrm>
          <a:prstGeom prst="rect">
            <a:avLst/>
          </a:prstGeom>
        </p:spPr>
        <p:txBody>
          <a:bodyPr/>
          <a:lstStyle/>
          <a:p>
            <a:pPr/>
            <a:r>
              <a:t>Can combine these plots using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hold</a:t>
            </a:r>
            <a:r>
              <a:t> command - which adds plot to existing plot rather than overwriting:</a:t>
            </a:r>
          </a:p>
        </p:txBody>
      </p:sp>
      <p:pic>
        <p:nvPicPr>
          <p:cNvPr id="293" name="Screen Shot 2018-11-12 at 3.07.39 PM.png" descr="Screen Shot 2018-11-12 at 3.07.3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3570" y="6549958"/>
            <a:ext cx="10577660" cy="2816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Screen Shot 2018-11-12 at 3.07.44 PM.png" descr="Screen Shot 2018-11-12 at 3.07.4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93114" y="2020630"/>
            <a:ext cx="6458440" cy="57123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hallenge: multiple plo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defRPr sz="7679"/>
            </a:lvl1pPr>
          </a:lstStyle>
          <a:p>
            <a:pPr/>
            <a:r>
              <a:t>Challenge: multiple plots</a:t>
            </a:r>
          </a:p>
        </p:txBody>
      </p:sp>
      <p:sp>
        <p:nvSpPr>
          <p:cNvPr id="297" name="Generate the following plot, matching the formatting as closely as possible…"/>
          <p:cNvSpPr txBox="1"/>
          <p:nvPr>
            <p:ph type="body" sz="half" idx="1"/>
          </p:nvPr>
        </p:nvSpPr>
        <p:spPr>
          <a:xfrm>
            <a:off x="872588" y="2410997"/>
            <a:ext cx="6361817" cy="5382263"/>
          </a:xfrm>
          <a:prstGeom prst="rect">
            <a:avLst/>
          </a:prstGeom>
        </p:spPr>
        <p:txBody>
          <a:bodyPr/>
          <a:lstStyle/>
          <a:p>
            <a:pPr/>
            <a:r>
              <a:t>Generate the following plot, matching the formatting as closely as possible</a:t>
            </a:r>
          </a:p>
          <a:p>
            <a:pPr/>
            <a:r>
              <a:t>For lineSpec, labeling refer to page 11 of this lecture</a:t>
            </a:r>
          </a:p>
          <a:p>
            <a:pPr/>
            <a:r>
              <a:t>The functions are defined as follows:</a:t>
            </a:r>
          </a:p>
        </p:txBody>
      </p:sp>
      <p:pic>
        <p:nvPicPr>
          <p:cNvPr id="298" name="z_graph.pdf" descr="z_graph.pdf"/>
          <p:cNvPicPr>
            <a:picLocks noChangeAspect="1"/>
          </p:cNvPicPr>
          <p:nvPr/>
        </p:nvPicPr>
        <p:blipFill>
          <a:blip r:embed="rId3">
            <a:extLst/>
          </a:blip>
          <a:srcRect l="20362" t="0" r="0" b="30758"/>
          <a:stretch>
            <a:fillRect/>
          </a:stretch>
        </p:blipFill>
        <p:spPr>
          <a:xfrm>
            <a:off x="6868234" y="-1397352"/>
            <a:ext cx="8057911" cy="9066652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Equation"/>
          <p:cNvSpPr txBox="1"/>
          <p:nvPr/>
        </p:nvSpPr>
        <p:spPr>
          <a:xfrm>
            <a:off x="2085568" y="8027013"/>
            <a:ext cx="2298855" cy="50322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e>
                    <m:sub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sSup>
                    <m:e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  <m:sup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oMath>
              </m:oMathPara>
            </a14:m>
            <a:endParaRPr sz="3600"/>
          </a:p>
        </p:txBody>
      </p:sp>
      <p:sp>
        <p:nvSpPr>
          <p:cNvPr id="300" name="Equation"/>
          <p:cNvSpPr txBox="1"/>
          <p:nvPr/>
        </p:nvSpPr>
        <p:spPr>
          <a:xfrm>
            <a:off x="5921343" y="8027013"/>
            <a:ext cx="2298855" cy="50322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e>
                    <m:sub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sSup>
                    <m:e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  <m:sup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oMath>
              </m:oMathPara>
            </a14:m>
            <a:endParaRPr sz="3600"/>
          </a:p>
        </p:txBody>
      </p:sp>
      <p:sp>
        <p:nvSpPr>
          <p:cNvPr id="301" name="Equation"/>
          <p:cNvSpPr txBox="1"/>
          <p:nvPr/>
        </p:nvSpPr>
        <p:spPr>
          <a:xfrm>
            <a:off x="9757117" y="8027013"/>
            <a:ext cx="1162115" cy="48324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p>
                    <m:e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p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oMath>
              </m:oMathPara>
            </a14:m>
            <a:endParaRPr sz="3600"/>
          </a:p>
        </p:txBody>
      </p:sp>
      <p:sp>
        <p:nvSpPr>
          <p:cNvPr id="302" name="x is roughly from 0.02 to 20"/>
          <p:cNvSpPr txBox="1"/>
          <p:nvPr/>
        </p:nvSpPr>
        <p:spPr>
          <a:xfrm>
            <a:off x="3744346" y="9055227"/>
            <a:ext cx="5167072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x is roughly from 0.02 to 20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ca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Recap</a:t>
            </a:r>
          </a:p>
        </p:txBody>
      </p:sp>
      <p:sp>
        <p:nvSpPr>
          <p:cNvPr id="181" name="Array index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592"/>
            </a:pPr>
            <a:r>
              <a:t>Array indexing</a:t>
            </a:r>
          </a:p>
          <a:p>
            <a:pPr lvl="1" marL="720090" indent="-360045" defTabSz="473201">
              <a:spcBef>
                <a:spcPts val="3400"/>
              </a:spcBef>
              <a:defRPr sz="2592"/>
            </a:pPr>
            <a:r>
              <a:t>Use index or range of indices (:) directly</a:t>
            </a:r>
          </a:p>
          <a:p>
            <a:pPr lvl="1" marL="720090" indent="-360045" defTabSz="473201">
              <a:spcBef>
                <a:spcPts val="3400"/>
              </a:spcBef>
              <a:defRPr sz="2592"/>
            </a:pPr>
            <a:r>
              <a:t>Create an array of indices</a:t>
            </a:r>
          </a:p>
          <a:p>
            <a:pPr marL="360045" indent="-360045" defTabSz="473201">
              <a:spcBef>
                <a:spcPts val="3400"/>
              </a:spcBef>
              <a:defRPr sz="2592"/>
            </a:pPr>
            <a:r>
              <a:t>Logical variables and logical indexing</a:t>
            </a:r>
          </a:p>
          <a:p>
            <a:pPr lvl="1" marL="720090" indent="-360045" defTabSz="473201">
              <a:spcBef>
                <a:spcPts val="3400"/>
              </a:spcBef>
              <a:defRPr sz="2592"/>
            </a:pPr>
            <a:r>
              <a:t>Extract/modify elements from the matrix that corresponds to the positions with a ‘true’ value</a:t>
            </a:r>
          </a:p>
          <a:p>
            <a:pPr marL="360045" indent="-360045" defTabSz="473201">
              <a:spcBef>
                <a:spcPts val="3400"/>
              </a:spcBef>
              <a:defRPr sz="2592"/>
            </a:pPr>
            <a:r>
              <a:t>Matlab (implicit) typecasting</a:t>
            </a:r>
          </a:p>
          <a:p>
            <a:pPr lvl="1" marL="720090" indent="-360045" defTabSz="473201">
              <a:spcBef>
                <a:spcPts val="3400"/>
              </a:spcBef>
              <a:defRPr sz="2592"/>
            </a:pPr>
            <a:r>
              <a:t>Demotes interaction between integer and double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histogram"/>
          <p:cNvSpPr/>
          <p:nvPr>
            <p:ph type="title"/>
          </p:nvPr>
        </p:nvSpPr>
        <p:spPr>
          <a:xfrm>
            <a:off x="-2077974" y="254000"/>
            <a:ext cx="11099801" cy="2159000"/>
          </a:xfrm>
          <a:prstGeom prst="rect">
            <a:avLst/>
          </a:prstGeom>
        </p:spPr>
        <p:txBody>
          <a:bodyPr/>
          <a:lstStyle/>
          <a:p>
            <a:pPr/>
            <a:r>
              <a:t>histogram</a:t>
            </a:r>
          </a:p>
        </p:txBody>
      </p:sp>
      <p:sp>
        <p:nvSpPr>
          <p:cNvPr id="307" name="use histogram to generate binned data plot histogram(X)…"/>
          <p:cNvSpPr/>
          <p:nvPr>
            <p:ph type="body" sz="half" idx="1"/>
          </p:nvPr>
        </p:nvSpPr>
        <p:spPr>
          <a:xfrm>
            <a:off x="205313" y="2084734"/>
            <a:ext cx="8420593" cy="3477791"/>
          </a:xfrm>
          <a:prstGeom prst="rect">
            <a:avLst/>
          </a:prstGeom>
        </p:spPr>
        <p:txBody>
          <a:bodyPr/>
          <a:lstStyle/>
          <a:p>
            <a:pPr marL="364489" indent="-364489" defTabSz="479044">
              <a:spcBef>
                <a:spcPts val="3400"/>
              </a:spcBef>
              <a:defRPr sz="2624"/>
            </a:pPr>
            <a:r>
              <a:t>use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histogram </a:t>
            </a:r>
            <a:r>
              <a:t>to generate binned data plot</a:t>
            </a:r>
            <a:br/>
            <a:r>
              <a:rPr>
                <a:solidFill>
                  <a:srgbClr val="0076A8"/>
                </a:solidFill>
                <a:latin typeface="Menlo Regular"/>
                <a:ea typeface="Menlo Regular"/>
                <a:cs typeface="Menlo Regular"/>
                <a:sym typeface="Menlo Regular"/>
              </a:rPr>
              <a:t>histogram(X)</a:t>
            </a:r>
            <a:endParaRPr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defTabSz="374904">
              <a:spcBef>
                <a:spcPts val="0"/>
              </a:spcBef>
              <a:buSzTx/>
              <a:buNone/>
              <a:defRPr sz="2624">
                <a:solidFill>
                  <a:srgbClr val="0076A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t>histogram(X,nbins)</a:t>
            </a:r>
            <a:endParaRPr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defTabSz="374904">
              <a:spcBef>
                <a:spcPts val="0"/>
              </a:spcBef>
              <a:buSzTx/>
              <a:buNone/>
              <a:defRPr sz="2624">
                <a:solidFill>
                  <a:srgbClr val="0076A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t>histogram(X,edges)</a:t>
            </a:r>
          </a:p>
          <a:p>
            <a:pPr marL="364489" indent="-364489" defTabSz="479044">
              <a:spcBef>
                <a:spcPts val="3400"/>
              </a:spcBef>
              <a:defRPr sz="2624"/>
            </a:pPr>
            <a:r>
              <a:t>Can control how it is binned by specifying number of bins or even directly specifying lower edges of bins:</a:t>
            </a:r>
          </a:p>
        </p:txBody>
      </p:sp>
      <p:pic>
        <p:nvPicPr>
          <p:cNvPr id="308" name="Screen Shot 2018-11-12 at 3.16.43 PM.png" descr="Screen Shot 2018-11-12 at 3.16.4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88703" y="5920214"/>
            <a:ext cx="4453813" cy="2465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Screen Shot 2018-11-12 at 3.18.02 PM.png" descr="Screen Shot 2018-11-12 at 3.18.02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0846" y="8432552"/>
            <a:ext cx="8100258" cy="9189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Screen Shot 2018-11-12 at 3.18.05 PM.png" descr="Screen Shot 2018-11-12 at 3.18.05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18224" y="6546219"/>
            <a:ext cx="3461354" cy="3053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Screen Shot 2018-11-12 at 3.16.45 PM.png" descr="Screen Shot 2018-11-12 at 3.16.45 P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060863" y="3593725"/>
            <a:ext cx="3576075" cy="314338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Screen Shot 2018-11-12 at 3.16.24 PM.png" descr="Screen Shot 2018-11-12 at 3.16.24 PM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955493" y="373492"/>
            <a:ext cx="3786816" cy="3353263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Line"/>
          <p:cNvSpPr/>
          <p:nvPr/>
        </p:nvSpPr>
        <p:spPr>
          <a:xfrm flipV="1">
            <a:off x="5656181" y="3649562"/>
            <a:ext cx="5370568" cy="3121437"/>
          </a:xfrm>
          <a:prstGeom prst="line">
            <a:avLst/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4" name="Line"/>
          <p:cNvSpPr/>
          <p:nvPr/>
        </p:nvSpPr>
        <p:spPr>
          <a:xfrm flipV="1">
            <a:off x="6103832" y="5584821"/>
            <a:ext cx="3566133" cy="1547367"/>
          </a:xfrm>
          <a:prstGeom prst="line">
            <a:avLst/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5" name="Line"/>
          <p:cNvSpPr/>
          <p:nvPr/>
        </p:nvSpPr>
        <p:spPr>
          <a:xfrm>
            <a:off x="8695123" y="8582607"/>
            <a:ext cx="1411861" cy="1"/>
          </a:xfrm>
          <a:prstGeom prst="line">
            <a:avLst/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hallenge: Exam grade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7919"/>
            </a:lvl1pPr>
          </a:lstStyle>
          <a:p>
            <a:pPr/>
            <a:r>
              <a:t>Challenge: Exam grades</a:t>
            </a:r>
          </a:p>
        </p:txBody>
      </p:sp>
      <p:sp>
        <p:nvSpPr>
          <p:cNvPr id="320" name="In MATLAB - use “load examgrades” to load in built-in example data* - exam scores out of 100. Array has 5 columns - each are results from a different year…"/>
          <p:cNvSpPr/>
          <p:nvPr>
            <p:ph type="body" sz="half" idx="1"/>
          </p:nvPr>
        </p:nvSpPr>
        <p:spPr>
          <a:xfrm>
            <a:off x="393037" y="2378640"/>
            <a:ext cx="7045909" cy="5783305"/>
          </a:xfrm>
          <a:prstGeom prst="rect">
            <a:avLst/>
          </a:prstGeom>
        </p:spPr>
        <p:txBody>
          <a:bodyPr/>
          <a:lstStyle/>
          <a:p>
            <a:pPr marL="0" indent="0" defTabSz="554990">
              <a:spcBef>
                <a:spcPts val="3900"/>
              </a:spcBef>
              <a:buClr>
                <a:srgbClr val="000000"/>
              </a:buClr>
              <a:buSzTx/>
              <a:buNone/>
              <a:defRPr sz="3040"/>
            </a:pPr>
            <a:r>
              <a:t>In MATLAB - use “load examgrades” to load in built-in example data* - exam scores out of 100. Array has 5 columns - each are results from a different year</a:t>
            </a:r>
          </a:p>
          <a:p>
            <a:pPr marL="0" indent="0" defTabSz="554990">
              <a:spcBef>
                <a:spcPts val="3900"/>
              </a:spcBef>
              <a:buClr>
                <a:srgbClr val="000000"/>
              </a:buClr>
              <a:buSzTx/>
              <a:buNone/>
              <a:defRPr sz="3040"/>
            </a:pPr>
            <a:r>
              <a:t>Write code to:</a:t>
            </a:r>
          </a:p>
          <a:p>
            <a:pPr marL="0" indent="0" defTabSz="554990">
              <a:spcBef>
                <a:spcPts val="1300"/>
              </a:spcBef>
              <a:buClr>
                <a:srgbClr val="000000"/>
              </a:buClr>
              <a:buSzTx/>
              <a:buNone/>
              <a:defRPr sz="3040"/>
            </a:pPr>
            <a:r>
              <a:t>Draw a histogram of all the exam grades, with x-axis labelled “score” and y-axis labelled “frequency” with bins corresponding to the grade boundaries:</a:t>
            </a:r>
          </a:p>
        </p:txBody>
      </p:sp>
      <p:pic>
        <p:nvPicPr>
          <p:cNvPr id="32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21775" y="2896130"/>
            <a:ext cx="5252789" cy="4748326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* or if that doesn’t work, download examgrades.mat from canvas into the directory you are working from and try again"/>
          <p:cNvSpPr txBox="1"/>
          <p:nvPr/>
        </p:nvSpPr>
        <p:spPr>
          <a:xfrm>
            <a:off x="8265297" y="7964412"/>
            <a:ext cx="4445918" cy="1465096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* or if that doesn’t work, download examgrades.mat from canvas into the directory you are working from and try again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ont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Contents</a:t>
            </a:r>
          </a:p>
        </p:txBody>
      </p:sp>
      <p:sp>
        <p:nvSpPr>
          <p:cNvPr id="327" name="Project 1 brief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8000" indent="-508000">
              <a:buSzPct val="100000"/>
              <a:buAutoNum type="arabicPeriod" startAt="1"/>
            </a:pPr>
            <a:r>
              <a:t>Project 1 brief</a:t>
            </a:r>
          </a:p>
          <a:p>
            <a:pPr marL="508000" indent="-508000">
              <a:buSzPct val="100000"/>
              <a:buAutoNum type="arabicPeriod" startAt="1"/>
            </a:pPr>
            <a:r>
              <a:t>Data visualization in 1D</a:t>
            </a:r>
          </a:p>
          <a:p>
            <a:pPr marL="508000" indent="-508000">
              <a:buSzPct val="100000"/>
              <a:buAutoNum type="arabicPeriod" startAt="1"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Data visualization in 2D</a:t>
            </a:r>
          </a:p>
          <a:p>
            <a:pPr marL="508000" indent="-508000">
              <a:buSzPct val="100000"/>
              <a:buAutoNum type="arabicPeriod" startAt="1"/>
            </a:pPr>
            <a:r>
              <a:t>RGB images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Data as a function of two variables"/>
          <p:cNvSpPr/>
          <p:nvPr>
            <p:ph type="title"/>
          </p:nvPr>
        </p:nvSpPr>
        <p:spPr>
          <a:xfrm>
            <a:off x="684014" y="254000"/>
            <a:ext cx="11636772" cy="2159000"/>
          </a:xfrm>
          <a:prstGeom prst="rect">
            <a:avLst/>
          </a:prstGeom>
        </p:spPr>
        <p:txBody>
          <a:bodyPr/>
          <a:lstStyle>
            <a:lvl1pPr defTabSz="432308">
              <a:defRPr sz="5920"/>
            </a:lvl1pPr>
          </a:lstStyle>
          <a:p>
            <a:pPr/>
            <a:r>
              <a:t>Data as a function of two variables</a:t>
            </a:r>
          </a:p>
        </p:txBody>
      </p:sp>
      <p:sp>
        <p:nvSpPr>
          <p:cNvPr id="330" name="How to display f(x,y) ?…"/>
          <p:cNvSpPr/>
          <p:nvPr>
            <p:ph type="body" idx="1"/>
          </p:nvPr>
        </p:nvSpPr>
        <p:spPr>
          <a:xfrm>
            <a:off x="882923" y="2750235"/>
            <a:ext cx="11238954" cy="6286501"/>
          </a:xfrm>
          <a:prstGeom prst="rect">
            <a:avLst/>
          </a:prstGeom>
        </p:spPr>
        <p:txBody>
          <a:bodyPr/>
          <a:lstStyle/>
          <a:p>
            <a:pPr/>
            <a:r>
              <a:t>How to display f(x,y) ? </a:t>
            </a:r>
          </a:p>
          <a:p>
            <a:pPr/>
            <a:r>
              <a:t>For example this could be the elevation of terrain as a function of x and y</a:t>
            </a:r>
          </a:p>
          <a:p>
            <a:pPr/>
            <a:r>
              <a:t>Example from economics - “Cobb-Douglas production function” - the relationship between the amount of output production Y as a function of labor L (person-hours) and capital K (real value of machinery) inputs, for example </a:t>
            </a:r>
          </a:p>
        </p:txBody>
      </p:sp>
      <p:pic>
        <p:nvPicPr>
          <p:cNvPr id="3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20377" y="8492906"/>
            <a:ext cx="25019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(wikipedia)"/>
          <p:cNvSpPr txBox="1"/>
          <p:nvPr/>
        </p:nvSpPr>
        <p:spPr>
          <a:xfrm>
            <a:off x="10625204" y="8461156"/>
            <a:ext cx="153127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/>
            <a:r>
              <a:t>(wikipedia)</a:t>
            </a:r>
          </a:p>
        </p:txBody>
      </p:sp>
      <p:pic>
        <p:nvPicPr>
          <p:cNvPr id="33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89083" y="1934685"/>
            <a:ext cx="3114899" cy="25485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3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Data as a function of two variables: sin(x)cos(y)"/>
          <p:cNvSpPr/>
          <p:nvPr>
            <p:ph type="title"/>
          </p:nvPr>
        </p:nvSpPr>
        <p:spPr>
          <a:xfrm>
            <a:off x="318293" y="254000"/>
            <a:ext cx="12368214" cy="1539850"/>
          </a:xfrm>
          <a:prstGeom prst="rect">
            <a:avLst/>
          </a:prstGeom>
        </p:spPr>
        <p:txBody>
          <a:bodyPr/>
          <a:lstStyle>
            <a:lvl1pPr defTabSz="338835">
              <a:defRPr sz="4640"/>
            </a:lvl1pPr>
          </a:lstStyle>
          <a:p>
            <a:pPr/>
            <a:r>
              <a:t>Data as a function of two variables: sin(x)cos(y)</a:t>
            </a:r>
          </a:p>
        </p:txBody>
      </p:sp>
      <p:sp>
        <p:nvSpPr>
          <p:cNvPr id="336" name="Generate two variables as a grid"/>
          <p:cNvSpPr/>
          <p:nvPr>
            <p:ph type="body" sz="quarter" idx="1"/>
          </p:nvPr>
        </p:nvSpPr>
        <p:spPr>
          <a:xfrm>
            <a:off x="772114" y="1995528"/>
            <a:ext cx="11099801" cy="971123"/>
          </a:xfrm>
          <a:prstGeom prst="rect">
            <a:avLst/>
          </a:prstGeom>
        </p:spPr>
        <p:txBody>
          <a:bodyPr/>
          <a:lstStyle/>
          <a:p>
            <a:pPr/>
            <a:r>
              <a:t>Generate two variables as a grid</a:t>
            </a:r>
          </a:p>
        </p:txBody>
      </p:sp>
      <p:pic>
        <p:nvPicPr>
          <p:cNvPr id="337" name="Screen Shot 2018-11-12 at 3.30.37 PM.png" descr="Screen Shot 2018-11-12 at 3.30.3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4168" y="3041904"/>
            <a:ext cx="6828017" cy="1539850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and now our function f(x,y)"/>
          <p:cNvSpPr/>
          <p:nvPr/>
        </p:nvSpPr>
        <p:spPr>
          <a:xfrm>
            <a:off x="772114" y="6006905"/>
            <a:ext cx="11099801" cy="971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marL="444500" indent="-444500" algn="l">
              <a:spcBef>
                <a:spcPts val="4200"/>
              </a:spcBef>
              <a:buSzPct val="145000"/>
              <a:buChar char="•"/>
              <a:defRPr sz="32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and now our function f(x,y)</a:t>
            </a:r>
          </a:p>
        </p:txBody>
      </p:sp>
      <p:pic>
        <p:nvPicPr>
          <p:cNvPr id="339" name="Screen Shot 2018-11-12 at 3.32.08 PM.png" descr="Screen Shot 2018-11-12 at 3.32.0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0696" y="7495389"/>
            <a:ext cx="6254962" cy="17907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Screen Shot 2018-11-12 at 3.30.30 PM.png" descr="Screen Shot 2018-11-12 at 3.30.30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6018" y="4657007"/>
            <a:ext cx="5962766" cy="832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Screen Shot 2018-11-12 at 3.32.15 PM.png" descr="Screen Shot 2018-11-12 at 3.32.15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54435" y="4260982"/>
            <a:ext cx="5740180" cy="5054633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Display as contour plot"/>
          <p:cNvSpPr/>
          <p:nvPr/>
        </p:nvSpPr>
        <p:spPr>
          <a:xfrm>
            <a:off x="7429063" y="3255252"/>
            <a:ext cx="11099801" cy="971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marL="444500" indent="-444500" algn="l">
              <a:spcBef>
                <a:spcPts val="4200"/>
              </a:spcBef>
              <a:buSzPct val="145000"/>
              <a:buChar char="•"/>
              <a:defRPr sz="32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Display as contour plot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ontour plot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contour plots</a:t>
            </a:r>
          </a:p>
        </p:txBody>
      </p:sp>
      <p:sp>
        <p:nvSpPr>
          <p:cNvPr id="345" name="Can control contours by defining levels and LineSpecs"/>
          <p:cNvSpPr/>
          <p:nvPr>
            <p:ph type="body" sz="quarter" idx="1"/>
          </p:nvPr>
        </p:nvSpPr>
        <p:spPr>
          <a:xfrm>
            <a:off x="952500" y="2590800"/>
            <a:ext cx="6977573" cy="1186669"/>
          </a:xfrm>
          <a:prstGeom prst="rect">
            <a:avLst/>
          </a:prstGeom>
        </p:spPr>
        <p:txBody>
          <a:bodyPr/>
          <a:lstStyle>
            <a:lvl1pPr marL="435609" indent="-435609" defTabSz="572516">
              <a:spcBef>
                <a:spcPts val="4100"/>
              </a:spcBef>
              <a:defRPr sz="3136"/>
            </a:lvl1pPr>
          </a:lstStyle>
          <a:p>
            <a:pPr/>
            <a:r>
              <a:t>Can control contours by defining levels and LineSpecs</a:t>
            </a:r>
          </a:p>
        </p:txBody>
      </p:sp>
      <p:pic>
        <p:nvPicPr>
          <p:cNvPr id="346" name="Screen Shot 2018-11-12 at 3.35.36 PM.png" descr="Screen Shot 2018-11-12 at 3.35.36 PM.png"/>
          <p:cNvPicPr>
            <a:picLocks noChangeAspect="1"/>
          </p:cNvPicPr>
          <p:nvPr/>
        </p:nvPicPr>
        <p:blipFill>
          <a:blip r:embed="rId3">
            <a:extLst/>
          </a:blip>
          <a:srcRect l="0" t="21939" r="0" b="0"/>
          <a:stretch>
            <a:fillRect/>
          </a:stretch>
        </p:blipFill>
        <p:spPr>
          <a:xfrm>
            <a:off x="270625" y="4262349"/>
            <a:ext cx="7534503" cy="385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Screen Shot 2018-11-12 at 3.35.47 PM.png" descr="Screen Shot 2018-11-12 at 3.35.47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18819" y="969459"/>
            <a:ext cx="4169140" cy="3678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Screen Shot 2018-11-12 at 3.36.58 PM.png" descr="Screen Shot 2018-11-12 at 3.36.58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1670" y="5316645"/>
            <a:ext cx="11509407" cy="466599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Can fill contours with color with contourf"/>
          <p:cNvSpPr/>
          <p:nvPr/>
        </p:nvSpPr>
        <p:spPr>
          <a:xfrm>
            <a:off x="700690" y="6507770"/>
            <a:ext cx="6977574" cy="1186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marL="435609" indent="-435609" algn="l" defTabSz="572516">
              <a:spcBef>
                <a:spcPts val="4100"/>
              </a:spcBef>
              <a:buSzPct val="145000"/>
              <a:buChar char="•"/>
              <a:defRPr sz="3136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Can fill contours with color with contourf</a:t>
            </a:r>
          </a:p>
        </p:txBody>
      </p:sp>
      <p:pic>
        <p:nvPicPr>
          <p:cNvPr id="350" name="Screen Shot 2018-11-12 at 3.37.04 PM.png" descr="Screen Shot 2018-11-12 at 3.37.04 P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367946" y="5746704"/>
            <a:ext cx="4270885" cy="3759904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Line"/>
          <p:cNvSpPr/>
          <p:nvPr/>
        </p:nvSpPr>
        <p:spPr>
          <a:xfrm flipV="1">
            <a:off x="7671983" y="3795456"/>
            <a:ext cx="1670118" cy="554998"/>
          </a:xfrm>
          <a:prstGeom prst="line">
            <a:avLst/>
          </a:prstGeom>
          <a:ln w="76200">
            <a:solidFill>
              <a:schemeClr val="accent6">
                <a:satOff val="-15808"/>
                <a:lumOff val="-175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52" name="Line"/>
          <p:cNvSpPr/>
          <p:nvPr/>
        </p:nvSpPr>
        <p:spPr>
          <a:xfrm>
            <a:off x="6446092" y="5951725"/>
            <a:ext cx="2295055" cy="1145997"/>
          </a:xfrm>
          <a:prstGeom prst="line">
            <a:avLst/>
          </a:prstGeom>
          <a:ln w="76200">
            <a:solidFill>
              <a:schemeClr val="accent6">
                <a:satOff val="-15808"/>
                <a:lumOff val="-175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Matlab colorma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Matlab colormaps</a:t>
            </a:r>
          </a:p>
        </p:txBody>
      </p:sp>
      <p:pic>
        <p:nvPicPr>
          <p:cNvPr id="357" name="screenshot.jpg.png" descr="screenshot.jp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0183" y="2134663"/>
            <a:ext cx="9970898" cy="7478174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Colormaps translate a numerical value to a color for data visualization"/>
          <p:cNvSpPr txBox="1"/>
          <p:nvPr>
            <p:ph type="body" sz="half" idx="1"/>
          </p:nvPr>
        </p:nvSpPr>
        <p:spPr>
          <a:xfrm>
            <a:off x="952500" y="2590800"/>
            <a:ext cx="5553820" cy="6286500"/>
          </a:xfrm>
          <a:prstGeom prst="rect">
            <a:avLst/>
          </a:prstGeom>
        </p:spPr>
        <p:txBody>
          <a:bodyPr/>
          <a:lstStyle/>
          <a:p>
            <a:pPr/>
            <a:r>
              <a:t>Colormaps translate a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rPr>
              <a:t>numerical value</a:t>
            </a:r>
            <a:r>
              <a:t> to a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rPr>
              <a:t>color</a:t>
            </a:r>
            <a:r>
              <a:t> for data visualization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olormap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colormaps</a:t>
            </a:r>
          </a:p>
        </p:txBody>
      </p:sp>
      <p:sp>
        <p:nvSpPr>
          <p:cNvPr id="361" name="for colored plots, colors indicate  values via a colormap…"/>
          <p:cNvSpPr/>
          <p:nvPr>
            <p:ph type="body" sz="quarter" idx="1"/>
          </p:nvPr>
        </p:nvSpPr>
        <p:spPr>
          <a:xfrm>
            <a:off x="952500" y="2590800"/>
            <a:ext cx="6482570" cy="3537538"/>
          </a:xfrm>
          <a:prstGeom prst="rect">
            <a:avLst/>
          </a:prstGeom>
        </p:spPr>
        <p:txBody>
          <a:bodyPr/>
          <a:lstStyle/>
          <a:p>
            <a:pPr/>
            <a:r>
              <a:t>for colored plots, colors indicate  values via a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colormap</a:t>
            </a:r>
            <a:endParaRPr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/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colorbar</a:t>
            </a:r>
            <a:r>
              <a:t> shows the current colormap</a:t>
            </a:r>
          </a:p>
        </p:txBody>
      </p:sp>
      <p:pic>
        <p:nvPicPr>
          <p:cNvPr id="362" name="Screen Shot 2018-11-12 at 3.40.27 PM.png" descr="Screen Shot 2018-11-12 at 3.40.2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06320" y="231025"/>
            <a:ext cx="3541576" cy="313537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Screen Shot 2018-11-12 at 3.40.35 PM.png" descr="Screen Shot 2018-11-12 at 3.40.3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00396" y="3398861"/>
            <a:ext cx="3553424" cy="313537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Screen Shot 2018-11-12 at 3.40.46 PM.png" descr="Screen Shot 2018-11-12 at 3.40.46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92748" y="6566699"/>
            <a:ext cx="3568719" cy="31353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Screen Shot 2018-11-12 at 3.40.51 PM.png" descr="Screen Shot 2018-11-12 at 3.40.51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22557" y="6306137"/>
            <a:ext cx="5342456" cy="3037869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Line"/>
          <p:cNvSpPr/>
          <p:nvPr/>
        </p:nvSpPr>
        <p:spPr>
          <a:xfrm flipV="1">
            <a:off x="5056395" y="2104837"/>
            <a:ext cx="4631739" cy="5131782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67" name="Line"/>
          <p:cNvSpPr/>
          <p:nvPr/>
        </p:nvSpPr>
        <p:spPr>
          <a:xfrm flipV="1">
            <a:off x="5219472" y="5720561"/>
            <a:ext cx="4293319" cy="2094021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68" name="Line"/>
          <p:cNvSpPr/>
          <p:nvPr/>
        </p:nvSpPr>
        <p:spPr>
          <a:xfrm>
            <a:off x="5256280" y="8284313"/>
            <a:ext cx="4205166" cy="279851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image and imagesc will show matrix data as colormap colored image"/>
          <p:cNvSpPr/>
          <p:nvPr>
            <p:ph type="title"/>
          </p:nvPr>
        </p:nvSpPr>
        <p:spPr>
          <a:xfrm>
            <a:off x="952500" y="254000"/>
            <a:ext cx="7729554" cy="2790748"/>
          </a:xfrm>
          <a:prstGeom prst="rect">
            <a:avLst/>
          </a:prstGeom>
        </p:spPr>
        <p:txBody>
          <a:bodyPr/>
          <a:lstStyle>
            <a:lvl1pPr defTabSz="373887">
              <a:defRPr sz="5119"/>
            </a:lvl1pPr>
          </a:lstStyle>
          <a:p>
            <a:pPr/>
            <a:r>
              <a:t>image and imagesc will show matrix data as colormap colored image</a:t>
            </a:r>
          </a:p>
        </p:txBody>
      </p:sp>
      <p:sp>
        <p:nvSpPr>
          <p:cNvPr id="371" name="image shows data with values 0-255 represented by color…"/>
          <p:cNvSpPr/>
          <p:nvPr>
            <p:ph type="body" sz="half" idx="1"/>
          </p:nvPr>
        </p:nvSpPr>
        <p:spPr>
          <a:xfrm>
            <a:off x="317540" y="3123693"/>
            <a:ext cx="8047280" cy="5347413"/>
          </a:xfrm>
          <a:prstGeom prst="rect">
            <a:avLst/>
          </a:prstGeom>
        </p:spPr>
        <p:txBody>
          <a:bodyPr/>
          <a:lstStyle/>
          <a:p>
            <a:pPr/>
            <a:r>
              <a:t>image shows data with values 0-255 represented by color </a:t>
            </a:r>
          </a:p>
          <a:p>
            <a:pPr/>
            <a:r>
              <a:t>imagesc is scaled image - colormap is scaled to maximum and minimum values</a:t>
            </a:r>
          </a:p>
          <a:p>
            <a:pPr lvl="1"/>
            <a:r>
              <a:t>Since -1 &lt; f &lt;1, Matlab scales it to 0-255 internally by calling</a:t>
            </a:r>
          </a:p>
        </p:txBody>
      </p:sp>
      <p:sp>
        <p:nvSpPr>
          <p:cNvPr id="372" name="image(f)"/>
          <p:cNvSpPr txBox="1"/>
          <p:nvPr/>
        </p:nvSpPr>
        <p:spPr>
          <a:xfrm>
            <a:off x="9983359" y="1736861"/>
            <a:ext cx="179085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image(f)</a:t>
            </a:r>
          </a:p>
        </p:txBody>
      </p:sp>
      <p:sp>
        <p:nvSpPr>
          <p:cNvPr id="373" name="image((f+1)*128)"/>
          <p:cNvSpPr txBox="1"/>
          <p:nvPr/>
        </p:nvSpPr>
        <p:spPr>
          <a:xfrm>
            <a:off x="711870" y="8321971"/>
            <a:ext cx="6926554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image((f+1)*128)</a:t>
            </a:r>
          </a:p>
        </p:txBody>
      </p:sp>
      <p:sp>
        <p:nvSpPr>
          <p:cNvPr id="374" name="imagesc(f)"/>
          <p:cNvSpPr txBox="1"/>
          <p:nvPr/>
        </p:nvSpPr>
        <p:spPr>
          <a:xfrm>
            <a:off x="8444042" y="5563794"/>
            <a:ext cx="4869487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imagesc(f)</a:t>
            </a:r>
          </a:p>
        </p:txBody>
      </p:sp>
      <p:pic>
        <p:nvPicPr>
          <p:cNvPr id="3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30216" y="6293954"/>
            <a:ext cx="3644901" cy="2482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61042" y="2465375"/>
            <a:ext cx="3783250" cy="24827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ombining contours and imag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43991">
              <a:defRPr sz="6080"/>
            </a:lvl1pPr>
          </a:lstStyle>
          <a:p>
            <a:pPr/>
            <a:r>
              <a:t>Combining contours and image</a:t>
            </a:r>
          </a:p>
        </p:txBody>
      </p:sp>
      <p:sp>
        <p:nvSpPr>
          <p:cNvPr id="379" name="…. can be aesthetically pleasing"/>
          <p:cNvSpPr/>
          <p:nvPr>
            <p:ph type="body" sz="half" idx="1"/>
          </p:nvPr>
        </p:nvSpPr>
        <p:spPr>
          <a:xfrm>
            <a:off x="1277193" y="704261"/>
            <a:ext cx="7311921" cy="4015830"/>
          </a:xfrm>
          <a:prstGeom prst="rect">
            <a:avLst/>
          </a:prstGeom>
        </p:spPr>
        <p:txBody>
          <a:bodyPr/>
          <a:lstStyle/>
          <a:p>
            <a:pPr/>
            <a:r>
              <a:t>…. can be aesthetically pleasing</a:t>
            </a:r>
          </a:p>
        </p:txBody>
      </p:sp>
      <p:pic>
        <p:nvPicPr>
          <p:cNvPr id="380" name="Screen Shot 2018-11-12 at 3.50.00 PM.png" descr="Screen Shot 2018-11-12 at 3.50.0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20" y="5068491"/>
            <a:ext cx="5812221" cy="2345283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Screen Shot 2018-11-12 at 3.50.04 PM.png" descr="Screen Shot 2018-11-12 at 3.50.0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75364" y="3414145"/>
            <a:ext cx="7061201" cy="6235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ont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Contents</a:t>
            </a:r>
          </a:p>
        </p:txBody>
      </p:sp>
      <p:sp>
        <p:nvSpPr>
          <p:cNvPr id="184" name="Project 1 brief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8000" indent="-508000">
              <a:buSzPct val="100000"/>
              <a:buAutoNum type="arabicPeriod" startAt="1"/>
            </a:pPr>
            <a:r>
              <a:t>Project 1 brief</a:t>
            </a:r>
          </a:p>
          <a:p>
            <a:pPr marL="508000" indent="-508000">
              <a:buSzPct val="100000"/>
              <a:buAutoNum type="arabicPeriod" startAt="1"/>
            </a:pPr>
            <a:r>
              <a:t>Data visualization in 1D</a:t>
            </a:r>
          </a:p>
          <a:p>
            <a:pPr marL="508000" indent="-508000">
              <a:buSzPct val="100000"/>
              <a:buAutoNum type="arabicPeriod" startAt="1"/>
            </a:pPr>
            <a:r>
              <a:t>Data visualization in 2D</a:t>
            </a:r>
          </a:p>
          <a:p>
            <a:pPr marL="508000" indent="-508000">
              <a:buSzPct val="100000"/>
              <a:buAutoNum type="arabicPeriod" startAt="1"/>
            </a:pPr>
            <a:r>
              <a:t>RGB images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urface, mesh, waterfall plot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Surface, mesh, waterfall plots</a:t>
            </a:r>
          </a:p>
        </p:txBody>
      </p:sp>
      <p:pic>
        <p:nvPicPr>
          <p:cNvPr id="384" name="Screen Shot 2018-11-12 at 3.55.50 PM.png" descr="Screen Shot 2018-11-12 at 3.55.5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03494" y="2770424"/>
            <a:ext cx="6582195" cy="5575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5" name="Screen Shot 2018-11-12 at 3.55.56 PM.png" descr="Screen Shot 2018-11-12 at 3.55.56 PM.png"/>
          <p:cNvPicPr>
            <a:picLocks noChangeAspect="1"/>
          </p:cNvPicPr>
          <p:nvPr/>
        </p:nvPicPr>
        <p:blipFill>
          <a:blip r:embed="rId4">
            <a:extLst/>
          </a:blip>
          <a:srcRect l="0" t="0" r="8491" b="0"/>
          <a:stretch>
            <a:fillRect/>
          </a:stretch>
        </p:blipFill>
        <p:spPr>
          <a:xfrm>
            <a:off x="332544" y="5546811"/>
            <a:ext cx="6153026" cy="4330107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Can show the same 2D data as quasi-3D plots…"/>
          <p:cNvSpPr/>
          <p:nvPr>
            <p:ph type="body" sz="quarter" idx="1"/>
          </p:nvPr>
        </p:nvSpPr>
        <p:spPr>
          <a:xfrm>
            <a:off x="176843" y="2248067"/>
            <a:ext cx="6031629" cy="3246797"/>
          </a:xfrm>
          <a:prstGeom prst="rect">
            <a:avLst/>
          </a:prstGeom>
        </p:spPr>
        <p:txBody>
          <a:bodyPr/>
          <a:lstStyle>
            <a:lvl1pPr marL="373379" indent="-373379" defTabSz="490727">
              <a:spcBef>
                <a:spcPts val="3500"/>
              </a:spcBef>
              <a:defRPr sz="2688"/>
            </a:lvl1pPr>
            <a:lvl2pPr marL="746759" indent="-373379" defTabSz="490727">
              <a:spcBef>
                <a:spcPts val="3500"/>
              </a:spcBef>
              <a:defRPr sz="2688"/>
            </a:lvl2pPr>
          </a:lstStyle>
          <a:p>
            <a:pPr/>
            <a:r>
              <a:t>Can show the same 2D data as quasi-3D plots</a:t>
            </a:r>
          </a:p>
          <a:p>
            <a:pPr lvl="1"/>
            <a:r>
              <a:t>if data were terrain height as a function of x,y position, then surface would be physical surface</a:t>
            </a:r>
          </a:p>
        </p:txBody>
      </p:sp>
      <p:sp>
        <p:nvSpPr>
          <p:cNvPr id="387" name="subplot allows for more than one plot in the same figure"/>
          <p:cNvSpPr txBox="1"/>
          <p:nvPr/>
        </p:nvSpPr>
        <p:spPr>
          <a:xfrm>
            <a:off x="7969620" y="8753865"/>
            <a:ext cx="4362383" cy="779296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subplot allows for more than one plot in the same figure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Challenge: surface plo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Challenge: surface plot</a:t>
            </a:r>
          </a:p>
        </p:txBody>
      </p:sp>
      <p:sp>
        <p:nvSpPr>
          <p:cNvPr id="392" name="Draw a copper bowl!…"/>
          <p:cNvSpPr txBox="1"/>
          <p:nvPr>
            <p:ph type="body" sz="half" idx="1"/>
          </p:nvPr>
        </p:nvSpPr>
        <p:spPr>
          <a:xfrm>
            <a:off x="571208" y="2597150"/>
            <a:ext cx="5951412" cy="6286500"/>
          </a:xfrm>
          <a:prstGeom prst="rect">
            <a:avLst/>
          </a:prstGeom>
        </p:spPr>
        <p:txBody>
          <a:bodyPr/>
          <a:lstStyle/>
          <a:p>
            <a:pPr marL="413384" indent="-413384" defTabSz="543305">
              <a:spcBef>
                <a:spcPts val="3900"/>
              </a:spcBef>
              <a:defRPr sz="2976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Draw a copper bowl!</a:t>
            </a:r>
          </a:p>
          <a:p>
            <a:pPr marL="413384" indent="-413384" defTabSz="543305">
              <a:spcBef>
                <a:spcPts val="3900"/>
              </a:spcBef>
              <a:defRPr sz="2976"/>
            </a:pPr>
            <a:r>
              <a:t>Hints:</a:t>
            </a:r>
            <a:br/>
            <a:r>
              <a:t>x,y from -2 to +2</a:t>
            </a:r>
            <a:br/>
            <a:r>
              <a:t>meshgrid to get X,Y</a:t>
            </a:r>
            <a:br/>
            <a:r>
              <a:t>Function is parabolic </a:t>
            </a:r>
            <a14:m>
              <m:oMath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p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sSup>
                  <m:e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</m:oMath>
            </a14:m>
            <a:br/>
            <a:r>
              <a:t>colormap copper</a:t>
            </a:r>
            <a:br/>
            <a:r>
              <a:t>surf(X,Y,f,’edgecolor’,’none’) is surface plot</a:t>
            </a:r>
            <a:br/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If you set elements to NaN they won’t show in plot</a:t>
            </a:r>
            <a:endParaRPr sz="3200"/>
          </a:p>
        </p:txBody>
      </p:sp>
      <p:pic>
        <p:nvPicPr>
          <p:cNvPr id="393" name="Screen Shot 2020-09-10 at 11.44.21 AM.png" descr="Screen Shot 2020-09-10 at 11.44.21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89461" y="2990723"/>
            <a:ext cx="5951412" cy="5212762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This exercise combines logical indexing with plotting"/>
          <p:cNvSpPr txBox="1"/>
          <p:nvPr/>
        </p:nvSpPr>
        <p:spPr>
          <a:xfrm>
            <a:off x="5835738" y="2118602"/>
            <a:ext cx="6921324" cy="436396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This exercise combines logical indexing with plotting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hallenge: surface plo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Challenge: surface plot</a:t>
            </a:r>
          </a:p>
        </p:txBody>
      </p:sp>
      <p:sp>
        <p:nvSpPr>
          <p:cNvPr id="399" name="Draw a copper bowl filled with water!…"/>
          <p:cNvSpPr txBox="1"/>
          <p:nvPr>
            <p:ph type="body" sz="half" idx="1"/>
          </p:nvPr>
        </p:nvSpPr>
        <p:spPr>
          <a:xfrm>
            <a:off x="571208" y="2597150"/>
            <a:ext cx="5951412" cy="6286500"/>
          </a:xfrm>
          <a:prstGeom prst="rect">
            <a:avLst/>
          </a:prstGeom>
        </p:spPr>
        <p:txBody>
          <a:bodyPr/>
          <a:lstStyle/>
          <a:p>
            <a:pPr/>
            <a:r>
              <a:t>Draw a copper bowl filled with water!</a:t>
            </a:r>
          </a:p>
          <a:p>
            <a:pPr/>
            <a:r>
              <a:t>Hints:</a:t>
            </a:r>
            <a:br/>
            <a:r>
              <a:t>water surface given by w = 3 for w &gt; f</a:t>
            </a:r>
            <a:br/>
            <a:r>
              <a:t>surf(X,Y,w,'edgecolor','none','facecolor','b'); is surface plot with blue color</a:t>
            </a:r>
            <a:br/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If you set elements to NaN they won’t show in plot</a:t>
            </a:r>
          </a:p>
        </p:txBody>
      </p:sp>
      <p:pic>
        <p:nvPicPr>
          <p:cNvPr id="400" name="Screen Shot 2021-09-09 at 9.49.30 AM.png" descr="Screen Shot 2021-09-09 at 9.49.30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36568" y="2825750"/>
            <a:ext cx="6451601" cy="5829300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This exercise combines logical indexing with plotting"/>
          <p:cNvSpPr txBox="1"/>
          <p:nvPr/>
        </p:nvSpPr>
        <p:spPr>
          <a:xfrm>
            <a:off x="5835738" y="2118602"/>
            <a:ext cx="6921324" cy="436396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This exercise combines logical indexing with plotting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vector plot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vector plots</a:t>
            </a:r>
          </a:p>
        </p:txBody>
      </p:sp>
      <p:sp>
        <p:nvSpPr>
          <p:cNvPr id="406" name="For a vector field, we need to show the direction of the field at all points…"/>
          <p:cNvSpPr/>
          <p:nvPr>
            <p:ph type="body" sz="half" idx="1"/>
          </p:nvPr>
        </p:nvSpPr>
        <p:spPr>
          <a:xfrm>
            <a:off x="285074" y="1463484"/>
            <a:ext cx="8064606" cy="3344877"/>
          </a:xfrm>
          <a:prstGeom prst="rect">
            <a:avLst/>
          </a:prstGeom>
        </p:spPr>
        <p:txBody>
          <a:bodyPr/>
          <a:lstStyle/>
          <a:p>
            <a:pPr/>
            <a:r>
              <a:t>For a vector field, we need to show the direction of the field at all points</a:t>
            </a:r>
          </a:p>
          <a:p>
            <a:pPr/>
            <a:r>
              <a:t>Example: magnetic field around a wire</a:t>
            </a:r>
          </a:p>
        </p:txBody>
      </p:sp>
      <p:pic>
        <p:nvPicPr>
          <p:cNvPr id="407" name="Screen Shot 2018-11-12 at 4.11.03 PM.png" descr="Screen Shot 2018-11-12 at 4.11.0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68027" y="2015980"/>
            <a:ext cx="5053626" cy="2239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Screen Shot 2018-11-12 at 4.11.06 PM.png" descr="Screen Shot 2018-11-12 at 4.11.0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1582" y="4284530"/>
            <a:ext cx="8559147" cy="15759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Screen Shot 2018-11-12 at 4.10.54 PM.png" descr="Screen Shot 2018-11-12 at 4.10.5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3850" y="6103483"/>
            <a:ext cx="12357100" cy="3581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Can show direction using quiver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8150">
              <a:defRPr sz="6000"/>
            </a:lvl1pPr>
          </a:lstStyle>
          <a:p>
            <a:pPr/>
            <a:r>
              <a:t>Can show direction using quiver</a:t>
            </a:r>
          </a:p>
        </p:txBody>
      </p:sp>
      <p:sp>
        <p:nvSpPr>
          <p:cNvPr id="412" name="quiver(x,y,Ax,Ay) displays arrows with length = magnitude of sqrt(Ax^2+Ay^2) and direction Ax,Ay at points x and y"/>
          <p:cNvSpPr/>
          <p:nvPr>
            <p:ph type="body" sz="quarter" idx="1"/>
          </p:nvPr>
        </p:nvSpPr>
        <p:spPr>
          <a:xfrm>
            <a:off x="952500" y="2157875"/>
            <a:ext cx="11099800" cy="1279681"/>
          </a:xfrm>
          <a:prstGeom prst="rect">
            <a:avLst/>
          </a:prstGeom>
        </p:spPr>
        <p:txBody>
          <a:bodyPr/>
          <a:lstStyle/>
          <a:p>
            <a:pPr/>
            <a:r>
              <a:t>quiver(x,y,Ax,Ay) displays arrows with length = magnitude of sqrt(Ax^2+Ay^2) and direction Ax,Ay at points x and y</a:t>
            </a:r>
          </a:p>
        </p:txBody>
      </p:sp>
      <p:pic>
        <p:nvPicPr>
          <p:cNvPr id="413" name="Screen Shot 2018-11-12 at 4.14.40 PM.png" descr="Screen Shot 2018-11-12 at 4.14.4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42948" y="3856520"/>
            <a:ext cx="6553201" cy="535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4" name="Screen Shot 2018-11-12 at 4.14.45 PM.png" descr="Screen Shot 2018-11-12 at 4.14.45 PM.png"/>
          <p:cNvPicPr>
            <a:picLocks noChangeAspect="1"/>
          </p:cNvPicPr>
          <p:nvPr/>
        </p:nvPicPr>
        <p:blipFill>
          <a:blip r:embed="rId3">
            <a:extLst/>
          </a:blip>
          <a:srcRect l="0" t="0" r="17353" b="0"/>
          <a:stretch>
            <a:fillRect/>
          </a:stretch>
        </p:blipFill>
        <p:spPr>
          <a:xfrm>
            <a:off x="867482" y="5443392"/>
            <a:ext cx="4386280" cy="26185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ombine imagesc, contours and quiver…"/>
          <p:cNvSpPr/>
          <p:nvPr>
            <p:ph type="title"/>
          </p:nvPr>
        </p:nvSpPr>
        <p:spPr>
          <a:xfrm>
            <a:off x="877465" y="190500"/>
            <a:ext cx="11249870" cy="1726358"/>
          </a:xfrm>
          <a:prstGeom prst="rect">
            <a:avLst/>
          </a:prstGeom>
        </p:spPr>
        <p:txBody>
          <a:bodyPr/>
          <a:lstStyle>
            <a:lvl1pPr defTabSz="344677">
              <a:defRPr sz="4719"/>
            </a:lvl1pPr>
          </a:lstStyle>
          <a:p>
            <a:pPr/>
            <a:r>
              <a:t>Combine imagesc, contours and quiver…</a:t>
            </a:r>
          </a:p>
        </p:txBody>
      </p:sp>
      <p:sp>
        <p:nvSpPr>
          <p:cNvPr id="417" name="Double-click to edit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18" name="Screen Shot 2018-11-12 at 4.18.28 PM.png" descr="Screen Shot 2018-11-12 at 4.18.2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4839" y="2083979"/>
            <a:ext cx="6954318" cy="6743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9" name="Screen Shot 2018-11-12 at 4.18.24 PM.png" descr="Screen Shot 2018-11-12 at 4.18.24 PM.png"/>
          <p:cNvPicPr>
            <a:picLocks noChangeAspect="1"/>
          </p:cNvPicPr>
          <p:nvPr/>
        </p:nvPicPr>
        <p:blipFill>
          <a:blip r:embed="rId3">
            <a:extLst/>
          </a:blip>
          <a:srcRect l="0" t="0" r="5603" b="0"/>
          <a:stretch>
            <a:fillRect/>
          </a:stretch>
        </p:blipFill>
        <p:spPr>
          <a:xfrm>
            <a:off x="-216133" y="3172997"/>
            <a:ext cx="6207638" cy="56993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ont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Contents</a:t>
            </a:r>
          </a:p>
        </p:txBody>
      </p:sp>
      <p:sp>
        <p:nvSpPr>
          <p:cNvPr id="422" name="Project 1 brief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8000" indent="-508000">
              <a:buSzPct val="100000"/>
              <a:buAutoNum type="arabicPeriod" startAt="1"/>
            </a:pPr>
            <a:r>
              <a:t>Project 1 brief</a:t>
            </a:r>
          </a:p>
          <a:p>
            <a:pPr marL="508000" indent="-508000">
              <a:buSzPct val="100000"/>
              <a:buAutoNum type="arabicPeriod" startAt="1"/>
            </a:pPr>
            <a:r>
              <a:t>Data visualization in 1D</a:t>
            </a:r>
          </a:p>
          <a:p>
            <a:pPr marL="508000" indent="-508000">
              <a:buSzPct val="100000"/>
              <a:buAutoNum type="arabicPeriod" startAt="1"/>
            </a:pPr>
            <a:r>
              <a:t>Data visualization in 2D</a:t>
            </a:r>
          </a:p>
          <a:p>
            <a:pPr marL="508000" indent="-508000">
              <a:buSzPct val="100000"/>
              <a:buAutoNum type="arabicPeriod" startAt="1"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RGB images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RGB im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RGB images</a:t>
            </a:r>
          </a:p>
        </p:txBody>
      </p:sp>
      <p:pic>
        <p:nvPicPr>
          <p:cNvPr id="4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99149" y="4457700"/>
            <a:ext cx="4100582" cy="2093304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One way of representing a 2-D image is through 3 matrices representing the red (R), green (G) and blue (B) values…"/>
          <p:cNvSpPr txBox="1"/>
          <p:nvPr>
            <p:ph type="body" sz="half" idx="1"/>
          </p:nvPr>
        </p:nvSpPr>
        <p:spPr>
          <a:xfrm>
            <a:off x="952500" y="2590800"/>
            <a:ext cx="6331893" cy="6105029"/>
          </a:xfrm>
          <a:prstGeom prst="rect">
            <a:avLst/>
          </a:prstGeom>
        </p:spPr>
        <p:txBody>
          <a:bodyPr/>
          <a:lstStyle/>
          <a:p>
            <a:pPr marL="346709" indent="-346709" defTabSz="455675">
              <a:spcBef>
                <a:spcPts val="3200"/>
              </a:spcBef>
              <a:defRPr sz="2496"/>
            </a:pPr>
            <a:r>
              <a:t>One way of representing a 2-D image is through 3 matrices representing the red (R), green (G) and blue (B) values</a:t>
            </a:r>
          </a:p>
          <a:p>
            <a:pPr lvl="1" marL="693419" indent="-346709" defTabSz="455675">
              <a:spcBef>
                <a:spcPts val="3200"/>
              </a:spcBef>
              <a:defRPr sz="2496"/>
            </a:pPr>
            <a:r>
              <a:t>Each matrix represents the intensity of a color for all pixels in a 2-D plane</a:t>
            </a:r>
          </a:p>
          <a:p>
            <a:pPr marL="346709" indent="-346709" defTabSz="455675">
              <a:spcBef>
                <a:spcPts val="3200"/>
              </a:spcBef>
              <a:defRPr sz="2496"/>
            </a:pPr>
            <a:r>
              <a:t>Importing a jpg file into MATLAB will produce an array of NxMx3 dimensions of type uint8</a:t>
            </a:r>
            <a:br/>
            <a:br/>
            <a:r>
              <a:t>A = imread(&lt;filename&gt;);</a:t>
            </a:r>
          </a:p>
          <a:p>
            <a:pPr marL="346709" indent="-346709" defTabSz="455675">
              <a:spcBef>
                <a:spcPts val="3200"/>
              </a:spcBef>
              <a:defRPr sz="2496"/>
            </a:pPr>
            <a:r>
              <a:t>imshow(A) will display image</a:t>
            </a:r>
          </a:p>
        </p:txBody>
      </p:sp>
      <p:sp>
        <p:nvSpPr>
          <p:cNvPr id="427" name="uint8 is of unsigned integer type, numbers ranging  from 0 to 255"/>
          <p:cNvSpPr txBox="1"/>
          <p:nvPr/>
        </p:nvSpPr>
        <p:spPr>
          <a:xfrm>
            <a:off x="7393656" y="7763752"/>
            <a:ext cx="4511568" cy="779296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uint8 is of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unsigned integer </a:t>
            </a:r>
            <a:r>
              <a:t>type, numbers ranging  from 0 to 255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Manipulate images by changing array values"/>
          <p:cNvSpPr txBox="1"/>
          <p:nvPr>
            <p:ph type="title"/>
          </p:nvPr>
        </p:nvSpPr>
        <p:spPr>
          <a:xfrm>
            <a:off x="1179363" y="254000"/>
            <a:ext cx="10646074" cy="2159000"/>
          </a:xfrm>
          <a:prstGeom prst="rect">
            <a:avLst/>
          </a:prstGeom>
        </p:spPr>
        <p:txBody>
          <a:bodyPr/>
          <a:lstStyle>
            <a:lvl1pPr defTabSz="432308">
              <a:defRPr sz="5920"/>
            </a:lvl1pPr>
          </a:lstStyle>
          <a:p>
            <a:pPr/>
            <a:r>
              <a:t>Manipulate images by changing array values</a:t>
            </a:r>
          </a:p>
        </p:txBody>
      </p:sp>
      <p:pic>
        <p:nvPicPr>
          <p:cNvPr id="430" name="Screen Shot 2021-09-09 at 10.26.36 AM.png" descr="Screen Shot 2021-09-09 at 10.26.3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2766" y="2825601"/>
            <a:ext cx="7162857" cy="665678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1" name="Screen Shot 2021-09-09 at 10.22.35 AM.png" descr="Screen Shot 2021-09-09 at 10.22.35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37315" y="3234119"/>
            <a:ext cx="5734766" cy="4999862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Make top half of original image BGR"/>
          <p:cNvSpPr txBox="1"/>
          <p:nvPr/>
        </p:nvSpPr>
        <p:spPr>
          <a:xfrm>
            <a:off x="3297923" y="7109702"/>
            <a:ext cx="4783354" cy="436396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Make top half of original image BGR</a:t>
            </a:r>
          </a:p>
        </p:txBody>
      </p:sp>
      <p:sp>
        <p:nvSpPr>
          <p:cNvPr id="433" name="Convert RGB -&gt; BGR"/>
          <p:cNvSpPr txBox="1"/>
          <p:nvPr/>
        </p:nvSpPr>
        <p:spPr>
          <a:xfrm>
            <a:off x="4173651" y="5515852"/>
            <a:ext cx="2854098" cy="436396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Convert RGB -&gt; BGR</a:t>
            </a:r>
          </a:p>
        </p:txBody>
      </p:sp>
      <p:sp>
        <p:nvSpPr>
          <p:cNvPr id="434" name="Remove red from right half of image"/>
          <p:cNvSpPr txBox="1"/>
          <p:nvPr/>
        </p:nvSpPr>
        <p:spPr>
          <a:xfrm>
            <a:off x="4370044" y="8113002"/>
            <a:ext cx="4747312" cy="436396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Remove red from right half of image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Can manipulate images by changing array valu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2308">
              <a:defRPr sz="5920"/>
            </a:lvl1pPr>
          </a:lstStyle>
          <a:p>
            <a:pPr/>
            <a:r>
              <a:t>Can manipulate images by changing array values</a:t>
            </a:r>
          </a:p>
        </p:txBody>
      </p:sp>
      <p:sp>
        <p:nvSpPr>
          <p:cNvPr id="437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38" name="Screen Shot 2020-09-09 at 2.09.58 PM.png" descr="Screen Shot 2020-09-09 at 2.09.5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2257" y="3324324"/>
            <a:ext cx="6934201" cy="5181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9" name="Screen Shot 2020-09-09 at 2.10.12 PM.png" descr="Screen Shot 2020-09-09 at 2.10.1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03637" y="2855062"/>
            <a:ext cx="5682659" cy="37829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roject 1: Design a Dam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1: Design a Dam</a:t>
            </a:r>
          </a:p>
        </p:txBody>
      </p:sp>
      <p:pic>
        <p:nvPicPr>
          <p:cNvPr id="187" name="Dam1-kQ2B--621x414@LiveMint.jpg" descr="Dam1-kQ2B--621x414@LiveMin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9232" y="2901010"/>
            <a:ext cx="9626336" cy="641755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88" name="Array operations, functional programming, visualization"/>
          <p:cNvSpPr txBox="1"/>
          <p:nvPr/>
        </p:nvSpPr>
        <p:spPr>
          <a:xfrm>
            <a:off x="848191" y="1977644"/>
            <a:ext cx="11707979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Array operations, functional programming, visualization </a:t>
            </a:r>
          </a:p>
        </p:txBody>
      </p:sp>
      <p:sp>
        <p:nvSpPr>
          <p:cNvPr id="189" name="The Idukki Dam in Kerala. Photo credit: PTI"/>
          <p:cNvSpPr txBox="1"/>
          <p:nvPr/>
        </p:nvSpPr>
        <p:spPr>
          <a:xfrm>
            <a:off x="5591349" y="8774068"/>
            <a:ext cx="5657877" cy="436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The Idukki Dam in Kerala. Photo credit: PTI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Next lectur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Next lecture</a:t>
            </a:r>
          </a:p>
        </p:txBody>
      </p:sp>
      <p:sp>
        <p:nvSpPr>
          <p:cNvPr id="442" name="MATLAB: Basic statistics and smoothing, curve fitting, interpolation and the curve fitting toolbox"/>
          <p:cNvSpPr/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MATLAB: Basic statistics and smoothing, curve fitting, interpolation and the curve fitting toolbox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Dams and hydroelectric power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1518">
              <a:defRPr sz="6320"/>
            </a:lvl1pPr>
          </a:lstStyle>
          <a:p>
            <a:pPr/>
            <a:r>
              <a:t>Dams and hydroelectric power</a:t>
            </a:r>
          </a:p>
        </p:txBody>
      </p:sp>
      <p:sp>
        <p:nvSpPr>
          <p:cNvPr id="192" name="Dams are barriers that restrict water flow…"/>
          <p:cNvSpPr/>
          <p:nvPr>
            <p:ph type="body" sz="half" idx="1"/>
          </p:nvPr>
        </p:nvSpPr>
        <p:spPr>
          <a:xfrm>
            <a:off x="692786" y="2597150"/>
            <a:ext cx="7031550" cy="6286500"/>
          </a:xfrm>
          <a:prstGeom prst="rect">
            <a:avLst/>
          </a:prstGeom>
        </p:spPr>
        <p:txBody>
          <a:bodyPr/>
          <a:lstStyle/>
          <a:p>
            <a:pPr marL="395604" indent="-395604" defTabSz="519937">
              <a:spcBef>
                <a:spcPts val="3700"/>
              </a:spcBef>
              <a:defRPr sz="2848"/>
            </a:pPr>
            <a:r>
              <a:t>Dams are barriers that restrict water flow </a:t>
            </a:r>
          </a:p>
          <a:p>
            <a:pPr marL="395604" indent="-395604" defTabSz="519937">
              <a:spcBef>
                <a:spcPts val="3700"/>
              </a:spcBef>
              <a:defRPr sz="2848"/>
            </a:pPr>
            <a:r>
              <a:t>They produce 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reservoirs</a:t>
            </a:r>
            <a:r>
              <a:t> of water for human use</a:t>
            </a:r>
          </a:p>
          <a:p>
            <a:pPr marL="395604" indent="-395604" defTabSz="519937">
              <a:spcBef>
                <a:spcPts val="3700"/>
              </a:spcBef>
              <a:defRPr sz="2848"/>
            </a:pPr>
            <a:r>
              <a:t>They may be used to generate 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hydroelectric power, </a:t>
            </a:r>
            <a:r>
              <a:t>which is a clean source of energy</a:t>
            </a:r>
          </a:p>
          <a:p>
            <a:pPr marL="395604" indent="-395604" defTabSz="519937">
              <a:spcBef>
                <a:spcPts val="3700"/>
              </a:spcBef>
              <a:defRPr sz="2848"/>
            </a:pPr>
            <a:r>
              <a:t>They may result in destruction of environment or heritage sites and displacement of people</a:t>
            </a:r>
          </a:p>
        </p:txBody>
      </p:sp>
      <p:pic>
        <p:nvPicPr>
          <p:cNvPr id="193" name="2880px-Hydroelectric_dam.svg.png" descr="2880px-Hydroelectric_dam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41141" y="5335856"/>
            <a:ext cx="5127328" cy="347696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94" name="stagecoach.jpg" descr="stagecoach.jp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7980506" y="2898975"/>
            <a:ext cx="4648478" cy="1807742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95" name="Wikipedia"/>
          <p:cNvSpPr txBox="1"/>
          <p:nvPr/>
        </p:nvSpPr>
        <p:spPr>
          <a:xfrm>
            <a:off x="11385151" y="8374508"/>
            <a:ext cx="1382219" cy="436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Wikipedia</a:t>
            </a:r>
          </a:p>
        </p:txBody>
      </p:sp>
      <p:sp>
        <p:nvSpPr>
          <p:cNvPr id="196" name="http://www.upperyampawater.com"/>
          <p:cNvSpPr txBox="1"/>
          <p:nvPr/>
        </p:nvSpPr>
        <p:spPr>
          <a:xfrm>
            <a:off x="8354582" y="4658602"/>
            <a:ext cx="4580789" cy="436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http://www.upperyampawater.com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9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Hydroelectric power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Hydroelectric power</a:t>
            </a:r>
          </a:p>
        </p:txBody>
      </p:sp>
      <p:sp>
        <p:nvSpPr>
          <p:cNvPr id="199" name="Electricity is generated by a turbine blade driven by water flow…"/>
          <p:cNvSpPr/>
          <p:nvPr>
            <p:ph type="body" sz="half" idx="1"/>
          </p:nvPr>
        </p:nvSpPr>
        <p:spPr>
          <a:xfrm>
            <a:off x="592896" y="2597150"/>
            <a:ext cx="8035051" cy="3698140"/>
          </a:xfrm>
          <a:prstGeom prst="rect">
            <a:avLst/>
          </a:prstGeom>
        </p:spPr>
        <p:txBody>
          <a:bodyPr/>
          <a:lstStyle/>
          <a:p>
            <a:pPr marL="408940" indent="-408940" defTabSz="537463">
              <a:spcBef>
                <a:spcPts val="3800"/>
              </a:spcBef>
              <a:defRPr sz="2944"/>
            </a:pPr>
            <a:r>
              <a:t>Electricity is generated by a turbine blade driven by water flow</a:t>
            </a:r>
          </a:p>
          <a:p>
            <a:pPr marL="408940" indent="-408940" defTabSz="537463">
              <a:spcBef>
                <a:spcPts val="3800"/>
              </a:spcBef>
              <a:defRPr sz="2944"/>
            </a:pPr>
            <a:r>
              <a:t>Can estimate power from water mass flow (i.e. kg of water flowing through system per second), height of drop, and built in efficiencies by</a:t>
            </a:r>
          </a:p>
        </p:txBody>
      </p:sp>
      <p:pic>
        <p:nvPicPr>
          <p:cNvPr id="200" name="1920px-Water_turbine_-_edit1.svg.png" descr="1920px-Water_turbine_-_edit1.sv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01086" y="5937505"/>
            <a:ext cx="2522475" cy="3272648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Wikipedia"/>
          <p:cNvSpPr txBox="1"/>
          <p:nvPr/>
        </p:nvSpPr>
        <p:spPr>
          <a:xfrm>
            <a:off x="11425107" y="9133672"/>
            <a:ext cx="1382218" cy="436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Wikipedia</a:t>
            </a:r>
          </a:p>
        </p:txBody>
      </p:sp>
      <p:pic>
        <p:nvPicPr>
          <p:cNvPr id="202" name="P_=_m_times_g_ti.pdf" descr="P_=_m_times_g_ti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99447" y="6179427"/>
            <a:ext cx="3898901" cy="419101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where g = 9.81 ms-1 is the earth’s gravitational acceleration, H is the effective drop the water experiences (head) and   is the net efficiency of all components"/>
          <p:cNvSpPr/>
          <p:nvPr/>
        </p:nvSpPr>
        <p:spPr>
          <a:xfrm>
            <a:off x="612874" y="7068556"/>
            <a:ext cx="8587100" cy="23440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435609" indent="-435609" algn="l" defTabSz="572516">
              <a:spcBef>
                <a:spcPts val="4100"/>
              </a:spcBef>
              <a:buSzPct val="145000"/>
              <a:buChar char="•"/>
              <a:defRPr sz="3136">
                <a:latin typeface="Avenir Book"/>
                <a:ea typeface="Avenir Book"/>
                <a:cs typeface="Avenir Book"/>
                <a:sym typeface="Avenir Book"/>
              </a:defRPr>
            </a:pPr>
            <a:r>
              <a:t>where g = 9.81 ms</a:t>
            </a:r>
            <a:r>
              <a:rPr baseline="31999"/>
              <a:t>-1 </a:t>
            </a:r>
            <a:r>
              <a:t>is the earth’s gravitational acceleration, H is the effective drop the water experiences (head) and </a:t>
            </a:r>
            <a14:m>
              <m:oMath>
                <m:r>
                  <a:rPr xmlns:a="http://schemas.openxmlformats.org/drawingml/2006/main" sz="34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η</m:t>
                </m:r>
              </m:oMath>
            </a14:m>
            <a:r>
              <a:t> is the net efficiency of all components</a:t>
            </a:r>
            <a:endParaRPr sz="3200"/>
          </a:p>
        </p:txBody>
      </p:sp>
      <p:pic>
        <p:nvPicPr>
          <p:cNvPr id="204" name="2880px-Hydroelectric_dam.svg.png" descr="2880px-Hydroelectric_dam.svg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87332" y="2852531"/>
            <a:ext cx="3901114" cy="2645443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205" name="Line"/>
          <p:cNvSpPr/>
          <p:nvPr/>
        </p:nvSpPr>
        <p:spPr>
          <a:xfrm flipV="1">
            <a:off x="9383526" y="4289455"/>
            <a:ext cx="1" cy="64494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06" name="H.pdf" descr="H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916813" y="4454659"/>
            <a:ext cx="390024" cy="3145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99" grpId="1"/>
      <p:bldP build="whole" bldLvl="1" animBg="1" rev="0" advAuto="0" spid="202" grpId="2"/>
      <p:bldP build="whole" bldLvl="1" animBg="1" rev="0" advAuto="0" spid="203" grpId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Screen Shot 2019-09-12 at 5.47.50 PM.png" descr="Screen Shot 2019-09-12 at 5.47.5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93699" y="5138163"/>
            <a:ext cx="5869100" cy="4323537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Tasks"/>
          <p:cNvSpPr/>
          <p:nvPr>
            <p:ph type="title"/>
          </p:nvPr>
        </p:nvSpPr>
        <p:spPr>
          <a:xfrm>
            <a:off x="952500" y="254000"/>
            <a:ext cx="4142621" cy="2159000"/>
          </a:xfrm>
          <a:prstGeom prst="rect">
            <a:avLst/>
          </a:prstGeom>
        </p:spPr>
        <p:txBody>
          <a:bodyPr/>
          <a:lstStyle/>
          <a:p>
            <a:pPr/>
            <a:r>
              <a:t>Tasks</a:t>
            </a:r>
          </a:p>
        </p:txBody>
      </p:sp>
      <p:sp>
        <p:nvSpPr>
          <p:cNvPr id="212" name="Write a function to calculate maximum power generated for given efficiency, dam height and mass flow rate…"/>
          <p:cNvSpPr/>
          <p:nvPr>
            <p:ph type="body" sz="half" idx="1"/>
          </p:nvPr>
        </p:nvSpPr>
        <p:spPr>
          <a:xfrm>
            <a:off x="676048" y="2319328"/>
            <a:ext cx="6473335" cy="6286501"/>
          </a:xfrm>
          <a:prstGeom prst="rect">
            <a:avLst/>
          </a:prstGeom>
        </p:spPr>
        <p:txBody>
          <a:bodyPr/>
          <a:lstStyle/>
          <a:p>
            <a:pPr marL="196596" indent="-196596" defTabSz="502412">
              <a:spcBef>
                <a:spcPts val="3600"/>
              </a:spcBef>
              <a:buSzPct val="100000"/>
              <a:buAutoNum type="arabicPeriod" startAt="1"/>
              <a:defRPr sz="2752"/>
            </a:pPr>
            <a:r>
              <a:t> Write a function to calculate maximum power generated for given efficiency, dam height and mass flow rate</a:t>
            </a:r>
          </a:p>
          <a:p>
            <a:pPr marL="196596" indent="-196596" defTabSz="502412">
              <a:spcBef>
                <a:spcPts val="3600"/>
              </a:spcBef>
              <a:buSzPct val="100000"/>
              <a:buAutoNum type="arabicPeriod" startAt="1"/>
              <a:defRPr sz="2752"/>
            </a:pPr>
            <a:r>
              <a:t> Visualize water reservoir using a surface plot of landscape and water surface — take into account dam position</a:t>
            </a:r>
          </a:p>
          <a:p>
            <a:pPr marL="196596" indent="-196596" defTabSz="502412">
              <a:spcBef>
                <a:spcPts val="3600"/>
              </a:spcBef>
              <a:buSzPct val="100000"/>
              <a:buAutoNum type="arabicPeriod" startAt="1"/>
              <a:defRPr sz="2752"/>
            </a:pPr>
            <a:r>
              <a:t> Write a function that finds the volume of water in reservoir for a given height of the water surface</a:t>
            </a:r>
          </a:p>
        </p:txBody>
      </p:sp>
      <p:pic>
        <p:nvPicPr>
          <p:cNvPr id="213" name="Screen Shot 2019-09-12 at 11.10.35 AM.png" descr="Screen Shot 2019-09-12 at 11.10.35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09821" y="542570"/>
            <a:ext cx="4833602" cy="3836805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214" name="valley"/>
          <p:cNvSpPr txBox="1"/>
          <p:nvPr/>
        </p:nvSpPr>
        <p:spPr>
          <a:xfrm>
            <a:off x="7394397" y="5884537"/>
            <a:ext cx="849681" cy="436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valley</a:t>
            </a:r>
          </a:p>
        </p:txBody>
      </p:sp>
      <p:sp>
        <p:nvSpPr>
          <p:cNvPr id="215" name="googlemaps"/>
          <p:cNvSpPr txBox="1"/>
          <p:nvPr/>
        </p:nvSpPr>
        <p:spPr>
          <a:xfrm>
            <a:off x="10779811" y="3810978"/>
            <a:ext cx="1713866" cy="436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googlemaps</a:t>
            </a:r>
          </a:p>
        </p:txBody>
      </p:sp>
      <p:sp>
        <p:nvSpPr>
          <p:cNvPr id="216" name="Due by Sept. 22"/>
          <p:cNvSpPr txBox="1"/>
          <p:nvPr/>
        </p:nvSpPr>
        <p:spPr>
          <a:xfrm>
            <a:off x="2037731" y="8754415"/>
            <a:ext cx="3073300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Due by Sept. 22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1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ont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Contents</a:t>
            </a:r>
          </a:p>
        </p:txBody>
      </p:sp>
      <p:sp>
        <p:nvSpPr>
          <p:cNvPr id="221" name="Project 1 brief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8000" indent="-508000">
              <a:buSzPct val="100000"/>
              <a:buAutoNum type="arabicPeriod" startAt="1"/>
            </a:pPr>
            <a:r>
              <a:t>Project 1 brief</a:t>
            </a:r>
          </a:p>
          <a:p>
            <a:pPr marL="508000" indent="-508000">
              <a:buSzPct val="100000"/>
              <a:buAutoNum type="arabicPeriod" startAt="1"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Data visualization in 1D</a:t>
            </a:r>
          </a:p>
          <a:p>
            <a:pPr marL="508000" indent="-508000">
              <a:buSzPct val="100000"/>
              <a:buAutoNum type="arabicPeriod" startAt="1"/>
            </a:pPr>
            <a:r>
              <a:t>Data visualization in 2D</a:t>
            </a:r>
          </a:p>
          <a:p>
            <a:pPr marL="508000" indent="-508000">
              <a:buSzPct val="100000"/>
              <a:buAutoNum type="arabicPeriod" startAt="1"/>
            </a:pPr>
            <a:r>
              <a:t>RGB images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Line plot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Line plots</a:t>
            </a:r>
          </a:p>
        </p:txBody>
      </p:sp>
      <p:sp>
        <p:nvSpPr>
          <p:cNvPr id="224" name="plot gives a graph of a dependent variable (y) as a function of a parameter (x)  plot(X,Y)…"/>
          <p:cNvSpPr/>
          <p:nvPr>
            <p:ph type="body" sz="half" idx="1"/>
          </p:nvPr>
        </p:nvSpPr>
        <p:spPr>
          <a:xfrm>
            <a:off x="952500" y="2650733"/>
            <a:ext cx="11099800" cy="3818580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plot </a:t>
            </a:r>
            <a:r>
              <a:t>gives a graph of a dependent variable (y) as a function of a parameter (x)</a:t>
            </a:r>
            <a:br/>
            <a:br/>
            <a:r>
              <a:rPr>
                <a:solidFill>
                  <a:srgbClr val="005487"/>
                </a:solidFill>
                <a:latin typeface="Menlo Regular"/>
                <a:ea typeface="Menlo Regular"/>
                <a:cs typeface="Menlo Regular"/>
                <a:sym typeface="Menlo Regular"/>
                <a:hlinkClick r:id="rId3" invalidUrl="" action="" tgtFrame="" tooltip="" history="1" highlightClick="0" endSnd="0"/>
              </a:rPr>
              <a:t>plot(X,Y)</a:t>
            </a:r>
            <a:endParaRPr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>
                <a:solidFill>
                  <a:srgbClr val="005487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>
                <a:hlinkClick r:id="rId4" invalidUrl="" action="" tgtFrame="" tooltip="" history="1" highlightClick="0" endSnd="0"/>
              </a:rPr>
              <a:t>plot(X,Y,LineSpec)</a:t>
            </a:r>
          </a:p>
        </p:txBody>
      </p:sp>
      <p:pic>
        <p:nvPicPr>
          <p:cNvPr id="225" name="Screen Shot 2018-11-12 at 2.13.37 PM.png" descr="Screen Shot 2018-11-12 at 2.13.37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78654" y="6919210"/>
            <a:ext cx="5873330" cy="17178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Screen Shot 2018-11-12 at 2.13.42 PM.png" descr="Screen Shot 2018-11-12 at 2.13.42 P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210624" y="4539333"/>
            <a:ext cx="5215630" cy="45938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